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8" r:id="rId2"/>
    <p:sldId id="475" r:id="rId3"/>
    <p:sldId id="464" r:id="rId4"/>
    <p:sldId id="465" r:id="rId5"/>
    <p:sldId id="466" r:id="rId6"/>
    <p:sldId id="467" r:id="rId7"/>
    <p:sldId id="480" r:id="rId8"/>
    <p:sldId id="468" r:id="rId9"/>
    <p:sldId id="481" r:id="rId10"/>
    <p:sldId id="469" r:id="rId11"/>
    <p:sldId id="470" r:id="rId12"/>
    <p:sldId id="471" r:id="rId13"/>
    <p:sldId id="472" r:id="rId14"/>
    <p:sldId id="473" r:id="rId15"/>
    <p:sldId id="474" r:id="rId16"/>
    <p:sldId id="476" r:id="rId17"/>
    <p:sldId id="477" r:id="rId18"/>
    <p:sldId id="289" r:id="rId19"/>
    <p:sldId id="308" r:id="rId20"/>
    <p:sldId id="304" r:id="rId21"/>
    <p:sldId id="303" r:id="rId22"/>
    <p:sldId id="483" r:id="rId23"/>
    <p:sldId id="299" r:id="rId24"/>
    <p:sldId id="290" r:id="rId25"/>
    <p:sldId id="491" r:id="rId26"/>
    <p:sldId id="293" r:id="rId27"/>
    <p:sldId id="292" r:id="rId28"/>
    <p:sldId id="305" r:id="rId29"/>
    <p:sldId id="482" r:id="rId30"/>
    <p:sldId id="484" r:id="rId31"/>
    <p:sldId id="295" r:id="rId32"/>
    <p:sldId id="315" r:id="rId33"/>
    <p:sldId id="296" r:id="rId34"/>
    <p:sldId id="307" r:id="rId35"/>
    <p:sldId id="309" r:id="rId36"/>
    <p:sldId id="485" r:id="rId37"/>
    <p:sldId id="486" r:id="rId38"/>
    <p:sldId id="487" r:id="rId39"/>
    <p:sldId id="488" r:id="rId40"/>
    <p:sldId id="489" r:id="rId41"/>
    <p:sldId id="490" r:id="rId42"/>
    <p:sldId id="492" r:id="rId43"/>
    <p:sldId id="493" r:id="rId44"/>
    <p:sldId id="311" r:id="rId45"/>
    <p:sldId id="313" r:id="rId46"/>
    <p:sldId id="478" r:id="rId47"/>
    <p:sldId id="479" r:id="rId48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22" y="6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2ED6CF-6624-4BCC-9430-EF9CCDE84A7F}" type="datetimeFigureOut">
              <a:rPr lang="de-DE" smtClean="0"/>
              <a:t>29.08.2019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4CB624-03B0-4841-A6FA-14EA1F03181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288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41F6C-6D7C-4CA0-9A48-1715E28F798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63854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6402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6402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6402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6402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6402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6402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6402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6402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71657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5890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640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640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640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640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6402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640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6402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640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83349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67544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DFEE2A44-73E1-4CF2-8971-7AC4B5F81EF2}" type="datetimeFigureOut">
              <a:rPr lang="de-DE" smtClean="0"/>
              <a:t>29.08.2019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26667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395536" y="6505124"/>
            <a:ext cx="2133600" cy="365125"/>
          </a:xfrm>
          <a:prstGeom prst="rect">
            <a:avLst/>
          </a:prstGeom>
        </p:spPr>
        <p:txBody>
          <a:bodyPr/>
          <a:lstStyle/>
          <a:p>
            <a:fld id="{DFEE2A44-73E1-4CF2-8971-7AC4B5F81EF2}" type="datetimeFigureOut">
              <a:rPr lang="de-DE" smtClean="0"/>
              <a:t>29.08.2019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73696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el und Inhalt üb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765175"/>
            <a:ext cx="8229600" cy="27320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3649663"/>
            <a:ext cx="8229600" cy="2732087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468313" y="6381750"/>
            <a:ext cx="5551487" cy="339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sv-SE"/>
              <a:t>KLA Armatur AB, Spånga, 04./05.02.2013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>
          <a:xfrm>
            <a:off x="6553200" y="6381750"/>
            <a:ext cx="2133600" cy="339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E8B8EE7-4F24-4800-A27E-FEF2C6BE31F6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5017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67544" y="6521166"/>
            <a:ext cx="2133600" cy="365125"/>
          </a:xfrm>
          <a:prstGeom prst="rect">
            <a:avLst/>
          </a:prstGeom>
        </p:spPr>
        <p:txBody>
          <a:bodyPr/>
          <a:lstStyle/>
          <a:p>
            <a:fld id="{DFEE2A44-73E1-4CF2-8971-7AC4B5F81EF2}" type="datetimeFigureOut">
              <a:rPr lang="de-DE" smtClean="0"/>
              <a:t>29.08.2019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8110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67544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DFEE2A44-73E1-4CF2-8971-7AC4B5F81EF2}" type="datetimeFigureOut">
              <a:rPr lang="de-DE" smtClean="0"/>
              <a:t>29.08.2019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3057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395536" y="6521166"/>
            <a:ext cx="2133600" cy="365125"/>
          </a:xfrm>
          <a:prstGeom prst="rect">
            <a:avLst/>
          </a:prstGeom>
        </p:spPr>
        <p:txBody>
          <a:bodyPr/>
          <a:lstStyle/>
          <a:p>
            <a:fld id="{DFEE2A44-73E1-4CF2-8971-7AC4B5F81EF2}" type="datetimeFigureOut">
              <a:rPr lang="de-DE" smtClean="0"/>
              <a:t>29.08.2019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75498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67544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DFEE2A44-73E1-4CF2-8971-7AC4B5F81EF2}" type="datetimeFigureOut">
              <a:rPr lang="de-DE" smtClean="0"/>
              <a:t>29.08.2019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1232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67544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DFEE2A44-73E1-4CF2-8971-7AC4B5F81EF2}" type="datetimeFigureOut">
              <a:rPr lang="de-DE" smtClean="0"/>
              <a:t>29.08.2019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3976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67544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DFEE2A44-73E1-4CF2-8971-7AC4B5F81EF2}" type="datetimeFigureOut">
              <a:rPr lang="de-DE" smtClean="0"/>
              <a:t>29.08.2019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9333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67544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DFEE2A44-73E1-4CF2-8971-7AC4B5F81EF2}" type="datetimeFigureOut">
              <a:rPr lang="de-DE" smtClean="0"/>
              <a:t>29.08.2019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1229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435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DFEE2A44-73E1-4CF2-8971-7AC4B5F81EF2}" type="datetimeFigureOut">
              <a:rPr lang="de-DE" smtClean="0"/>
              <a:t>29.08.2019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95536" y="589781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88224" y="6309320"/>
            <a:ext cx="2133600" cy="365125"/>
          </a:xfrm>
          <a:prstGeom prst="rect">
            <a:avLst/>
          </a:prstGeom>
        </p:spPr>
        <p:txBody>
          <a:bodyPr/>
          <a:lstStyle/>
          <a:p>
            <a:fld id="{282F0207-F121-44AF-A0F8-B9EEA4F759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6331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1703"/>
            <a:ext cx="9144000" cy="979025"/>
          </a:xfrm>
          <a:prstGeom prst="rect">
            <a:avLst/>
          </a:prstGeom>
          <a:solidFill>
            <a:schemeClr val="bg1">
              <a:lumMod val="85000"/>
              <a:alpha val="14118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67544" y="1340768"/>
            <a:ext cx="8352928" cy="4464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4" name="Grafik 3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8000" y="6228000"/>
            <a:ext cx="2080284" cy="412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553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92787773-2D9F-43B7-B3AA-A1A7F8CA441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E90E2BE3-1D89-4836-B157-6A7EB0E89E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11" t="9051" r="16400" b="16925"/>
          <a:stretch/>
        </p:blipFill>
        <p:spPr>
          <a:xfrm rot="16200000">
            <a:off x="2769575" y="228012"/>
            <a:ext cx="6440902" cy="6307947"/>
          </a:xfrm>
          <a:prstGeom prst="rect">
            <a:avLst/>
          </a:prstGeom>
          <a:effectLst>
            <a:softEdge rad="241300"/>
          </a:effectLst>
        </p:spPr>
      </p:pic>
      <p:sp>
        <p:nvSpPr>
          <p:cNvPr id="6" name="Foliennummernplatzhalter 5"/>
          <p:cNvSpPr>
            <a:spLocks noGrp="1"/>
          </p:cNvSpPr>
          <p:nvPr>
            <p:ph type="sldNum" sz="quarter" idx="4294967295"/>
          </p:nvPr>
        </p:nvSpPr>
        <p:spPr>
          <a:xfrm>
            <a:off x="251520" y="623731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D61F0FC-8B39-48B2-84C2-19A3D57EAD32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11" name="Textfeld 2"/>
          <p:cNvSpPr txBox="1">
            <a:spLocks noChangeArrowheads="1"/>
          </p:cNvSpPr>
          <p:nvPr/>
        </p:nvSpPr>
        <p:spPr bwMode="auto">
          <a:xfrm>
            <a:off x="251520" y="4580453"/>
            <a:ext cx="3096344" cy="2277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625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tabLst>
                <a:tab pos="625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625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tabLst>
                <a:tab pos="625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tabLst>
                <a:tab pos="625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625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625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625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625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de-DE" sz="16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Grotrian</a:t>
            </a:r>
            <a:r>
              <a:rPr lang="en-US" altLang="de-DE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de-DE" sz="16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Steinweg</a:t>
            </a:r>
            <a:r>
              <a:rPr lang="en-US" altLang="de-DE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-Str. 1c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de-DE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D-38112 Braunschweig</a:t>
            </a:r>
            <a:endParaRPr lang="en-US" altLang="de-DE" sz="1600" dirty="0">
              <a:solidFill>
                <a:prstClr val="white"/>
              </a:solidFill>
              <a:latin typeface="Fira Sans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sz="2000" dirty="0">
                <a:solidFill>
                  <a:schemeClr val="bg1"/>
                </a:solidFill>
                <a:latin typeface="Wingdings 2"/>
                <a:ea typeface="Times New Roman"/>
                <a:cs typeface="Wingdings 2"/>
              </a:rPr>
              <a:t>(</a:t>
            </a:r>
            <a:r>
              <a:rPr lang="en-US" altLang="de-DE" sz="1400" dirty="0">
                <a:solidFill>
                  <a:prstClr val="white"/>
                </a:solidFill>
                <a:latin typeface="Fira Sans" pitchFamily="34" charset="0"/>
              </a:rPr>
              <a:t>	 </a:t>
            </a:r>
            <a:r>
              <a:rPr lang="en-US" altLang="de-DE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+49 531 23000-0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sz="2000" dirty="0">
                <a:solidFill>
                  <a:schemeClr val="bg1"/>
                </a:solidFill>
                <a:latin typeface="Wingdings 2"/>
                <a:ea typeface="Times New Roman"/>
                <a:cs typeface="Wingdings 2"/>
              </a:rPr>
              <a:t>6</a:t>
            </a:r>
            <a:r>
              <a:rPr lang="en-US" altLang="de-DE" sz="1400" dirty="0">
                <a:solidFill>
                  <a:prstClr val="white"/>
                </a:solidFill>
                <a:latin typeface="Fira Sans" pitchFamily="34" charset="0"/>
              </a:rPr>
              <a:t>	 </a:t>
            </a:r>
            <a:r>
              <a:rPr lang="en-US" altLang="de-DE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+49 531 </a:t>
            </a:r>
            <a:r>
              <a:rPr lang="en-US" alt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23000-10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sz="2000" dirty="0">
                <a:solidFill>
                  <a:schemeClr val="bg1"/>
                </a:solidFill>
                <a:latin typeface="Wingdings"/>
                <a:ea typeface="Times New Roman"/>
                <a:cs typeface="Wingdings"/>
              </a:rPr>
              <a:t>:	</a:t>
            </a:r>
            <a:r>
              <a:rPr lang="de-DE" sz="1800" b="1" dirty="0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www.kito.de</a:t>
            </a:r>
            <a:endParaRPr lang="en-US" altLang="de-DE" sz="1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sz="2000" dirty="0">
                <a:solidFill>
                  <a:schemeClr val="bg1"/>
                </a:solidFill>
                <a:latin typeface="Wingdings"/>
                <a:ea typeface="Times New Roman"/>
                <a:cs typeface="Wingdings"/>
              </a:rPr>
              <a:t>*</a:t>
            </a:r>
            <a:r>
              <a:rPr lang="en-US" altLang="de-DE" sz="1400" dirty="0">
                <a:solidFill>
                  <a:schemeClr val="bg1"/>
                </a:solidFill>
                <a:latin typeface="Fira Sans" pitchFamily="34" charset="0"/>
              </a:rPr>
              <a:t>	</a:t>
            </a:r>
            <a:r>
              <a:rPr lang="en-US" altLang="de-DE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info@kito.de</a:t>
            </a:r>
          </a:p>
          <a:p>
            <a:pPr eaLnBrk="1" hangingPunct="1">
              <a:spcBef>
                <a:spcPct val="0"/>
              </a:spcBef>
              <a:buNone/>
            </a:pPr>
            <a:endParaRPr lang="en-US" altLang="de-DE" sz="1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226819" y="510335"/>
            <a:ext cx="8592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de-DE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specialist</a:t>
            </a:r>
            <a:r>
              <a:rPr lang="de-DE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Explosion </a:t>
            </a:r>
            <a:r>
              <a:rPr lang="de-DE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Protection</a:t>
            </a:r>
            <a:endParaRPr lang="de-DE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8458B41-4D17-4DA1-8C35-86D1684C82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9" y="2855199"/>
            <a:ext cx="2633795" cy="15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435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Protection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external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floating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roof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tanks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97976"/>
            <a:ext cx="7240184" cy="431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1D9EE95F-06E4-4063-9FAB-4F14C076C60E}"/>
              </a:ext>
            </a:extLst>
          </p:cNvPr>
          <p:cNvSpPr txBox="1"/>
          <p:nvPr/>
        </p:nvSpPr>
        <p:spPr>
          <a:xfrm>
            <a:off x="1041639" y="5275194"/>
            <a:ext cx="74168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tabLst>
                <a:tab pos="1260475" algn="l"/>
              </a:tabLst>
            </a:pPr>
            <a:r>
              <a:rPr lang="en-US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Rim venting: </a:t>
            </a:r>
          </a:p>
          <a:p>
            <a:pPr>
              <a:spcAft>
                <a:spcPts val="0"/>
              </a:spcAft>
              <a:tabLst>
                <a:tab pos="1260475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Deflagration and endurance burning proof pressure relief valve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DS/KS-IIA-…-K (C 7 N) alternative Pressure relief valve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DS/o-…(C 8.1 N), not explosion-proof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195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90537"/>
          </a:xfrm>
          <a:noFill/>
        </p:spPr>
        <p:txBody>
          <a:bodyPr/>
          <a:lstStyle/>
          <a:p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Protection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rail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tank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cars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road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tanker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27DCED0F-954C-425F-8931-4C7CCC1969E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-36512" y="794093"/>
            <a:ext cx="6840760" cy="526981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7948F73-C33D-43FC-B53E-6D24A8F2333D}"/>
              </a:ext>
            </a:extLst>
          </p:cNvPr>
          <p:cNvSpPr txBox="1"/>
          <p:nvPr/>
        </p:nvSpPr>
        <p:spPr>
          <a:xfrm>
            <a:off x="5940152" y="1124744"/>
            <a:ext cx="302433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" dirty="0"/>
              <a:t> </a:t>
            </a:r>
            <a:r>
              <a:rPr lang="en-US" sz="1500" b="1" dirty="0"/>
              <a:t>Filling pipe:</a:t>
            </a:r>
          </a:p>
          <a:p>
            <a:r>
              <a:rPr lang="en-US" sz="1500" dirty="0"/>
              <a:t>Uni-directional end-of-line liquid detonation flame arrester KITO</a:t>
            </a:r>
            <a:r>
              <a:rPr lang="en-US" sz="1500" baseline="30000" dirty="0"/>
              <a:t>®</a:t>
            </a:r>
            <a:r>
              <a:rPr lang="en-US" sz="1500" dirty="0"/>
              <a:t> FL/INO-…-IIB3 (G 14.1 N)</a:t>
            </a:r>
            <a:endParaRPr lang="de-DE" sz="1500" dirty="0"/>
          </a:p>
          <a:p>
            <a:r>
              <a:rPr lang="en-US" sz="1500" dirty="0"/>
              <a:t> </a:t>
            </a:r>
            <a:r>
              <a:rPr lang="en-US" sz="1500" b="1" dirty="0"/>
              <a:t>Suction pipe:</a:t>
            </a:r>
            <a:endParaRPr lang="en-US" sz="1500" dirty="0"/>
          </a:p>
          <a:p>
            <a:r>
              <a:rPr lang="en-US" sz="1500" dirty="0"/>
              <a:t>Detonation proof foot valve</a:t>
            </a:r>
            <a:endParaRPr lang="de-DE" sz="1500" dirty="0"/>
          </a:p>
          <a:p>
            <a:r>
              <a:rPr lang="en-US" sz="1500" dirty="0"/>
              <a:t>KITO</a:t>
            </a:r>
            <a:r>
              <a:rPr lang="en-US" sz="1500" baseline="30000" dirty="0"/>
              <a:t>®</a:t>
            </a:r>
            <a:r>
              <a:rPr lang="en-US" sz="1500" dirty="0"/>
              <a:t> NRV-...-IIB3 (G 12 N)</a:t>
            </a:r>
            <a:endParaRPr lang="de-DE" sz="1500" dirty="0"/>
          </a:p>
          <a:p>
            <a:r>
              <a:rPr lang="en-US" sz="1500" dirty="0"/>
              <a:t> </a:t>
            </a:r>
            <a:r>
              <a:rPr lang="en-US" sz="1500" b="1" dirty="0"/>
              <a:t>Waste gas pipe: </a:t>
            </a:r>
          </a:p>
          <a:p>
            <a:r>
              <a:rPr lang="en-US" sz="1500" dirty="0"/>
              <a:t>Bi-directional in-line detonation flame arrester, short-time burning proof</a:t>
            </a:r>
            <a:r>
              <a:rPr lang="de-DE" sz="1500" dirty="0"/>
              <a:t> </a:t>
            </a:r>
            <a:r>
              <a:rPr lang="en-US" sz="1500" dirty="0"/>
              <a:t>KITO</a:t>
            </a:r>
            <a:r>
              <a:rPr lang="en-US" sz="1500" baseline="30000" dirty="0"/>
              <a:t>®</a:t>
            </a:r>
            <a:r>
              <a:rPr lang="en-US" sz="1500" dirty="0"/>
              <a:t> EFA-Det4-IIA-…/…-1,2 (G 22 N)</a:t>
            </a:r>
            <a:endParaRPr lang="de-DE" sz="1500" dirty="0"/>
          </a:p>
          <a:p>
            <a:r>
              <a:rPr lang="en-US" sz="1500" dirty="0"/>
              <a:t> </a:t>
            </a:r>
            <a:r>
              <a:rPr lang="en-US" sz="1500" b="1" dirty="0"/>
              <a:t>Breather and venting pipe: </a:t>
            </a:r>
            <a:r>
              <a:rPr lang="en-US" sz="1500" dirty="0"/>
              <a:t>Deflagration and endurance burning proof pressure and vacuum relief valve KITO</a:t>
            </a:r>
            <a:r>
              <a:rPr lang="en-US" sz="1500" baseline="30000" dirty="0"/>
              <a:t>®</a:t>
            </a:r>
            <a:r>
              <a:rPr lang="en-US" sz="1500" dirty="0"/>
              <a:t> VD/KS-IIA-…-K (E 13.1 N)</a:t>
            </a:r>
            <a:endParaRPr lang="de-DE" sz="1500" dirty="0"/>
          </a:p>
          <a:p>
            <a:r>
              <a:rPr lang="en-US" sz="1500" dirty="0"/>
              <a:t> </a:t>
            </a:r>
            <a:r>
              <a:rPr lang="en-US" sz="1500" b="1" dirty="0"/>
              <a:t>Gas compensation pipe: </a:t>
            </a:r>
            <a:r>
              <a:rPr lang="en-US" sz="1500" dirty="0"/>
              <a:t>Uni-directional in-line detonation flame arrester, short-time burning proof</a:t>
            </a:r>
            <a:endParaRPr lang="de-DE" sz="1500" dirty="0"/>
          </a:p>
          <a:p>
            <a:r>
              <a:rPr lang="en-US" sz="1500" dirty="0"/>
              <a:t>KITO</a:t>
            </a:r>
            <a:r>
              <a:rPr lang="en-US" sz="1500" baseline="30000" dirty="0"/>
              <a:t>®</a:t>
            </a:r>
            <a:r>
              <a:rPr lang="en-US" sz="1500" dirty="0"/>
              <a:t> FDN-Det4-IIA-…-1,2 (G 18.1 N)</a:t>
            </a:r>
            <a:endParaRPr lang="de-DE" sz="1500" dirty="0"/>
          </a:p>
        </p:txBody>
      </p:sp>
    </p:spTree>
    <p:extLst>
      <p:ext uri="{BB962C8B-B14F-4D97-AF65-F5344CB8AC3E}">
        <p14:creationId xmlns:p14="http://schemas.microsoft.com/office/powerpoint/2010/main" val="331572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490537"/>
          </a:xfrm>
          <a:noFill/>
        </p:spPr>
        <p:txBody>
          <a:bodyPr/>
          <a:lstStyle/>
          <a:p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Protection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rail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tank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cars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road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tanker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A1D2D1FF-FD94-4492-AC34-03F0F1E5DAA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7544" y="590646"/>
            <a:ext cx="7992888" cy="4076056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CDC5B777-50A2-4FEA-B930-C296E3C16575}"/>
              </a:ext>
            </a:extLst>
          </p:cNvPr>
          <p:cNvSpPr txBox="1"/>
          <p:nvPr/>
        </p:nvSpPr>
        <p:spPr>
          <a:xfrm>
            <a:off x="251520" y="4581128"/>
            <a:ext cx="871296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tabLst>
                <a:tab pos="1260475" algn="l"/>
              </a:tabLst>
            </a:pPr>
            <a:r>
              <a:rPr lang="en-US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Suction and filling pipe: </a:t>
            </a:r>
          </a:p>
          <a:p>
            <a:pPr>
              <a:spcAft>
                <a:spcPts val="0"/>
              </a:spcAft>
              <a:tabLst>
                <a:tab pos="1260475" algn="l"/>
              </a:tabLst>
            </a:pPr>
            <a:r>
              <a:rPr lang="en-US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Uni-directional in-line liquid detonation flame arrester, short-time burning  proof  KITO</a:t>
            </a:r>
            <a:r>
              <a:rPr lang="en-US" sz="14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 FL/E-...-IIB3 (G 13 N)</a:t>
            </a:r>
            <a:endParaRPr lang="de-DE" sz="1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260475" algn="l"/>
              </a:tabLst>
            </a:pPr>
            <a:r>
              <a:rPr lang="en-US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Waste gas pipe: </a:t>
            </a:r>
          </a:p>
          <a:p>
            <a:pPr>
              <a:spcAft>
                <a:spcPts val="0"/>
              </a:spcAft>
              <a:tabLst>
                <a:tab pos="1260475" algn="l"/>
              </a:tabLst>
            </a:pPr>
            <a:r>
              <a:rPr lang="en-US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Bi-directional in-line detonation flame arrester, short-time burning proof KITO</a:t>
            </a:r>
            <a:r>
              <a:rPr lang="en-US" sz="14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 EFA-Det4-IIA-…/…-1,2 (G 22 N)</a:t>
            </a:r>
            <a:endParaRPr lang="de-DE" sz="1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Breather and venting pipe: </a:t>
            </a:r>
          </a:p>
          <a:p>
            <a:pPr>
              <a:spcAft>
                <a:spcPts val="0"/>
              </a:spcAft>
            </a:pPr>
            <a:r>
              <a:rPr lang="en-US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Deflagration and endurance burning proof pressure and vacuum relief valve  KITO</a:t>
            </a:r>
            <a:r>
              <a:rPr lang="en-US" sz="14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 VD/KS-IIA-…-K (E 13.1 N)</a:t>
            </a:r>
            <a:endParaRPr lang="de-DE" sz="1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260475" algn="l"/>
              </a:tabLst>
            </a:pPr>
            <a:r>
              <a:rPr lang="en-US" sz="14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Gas compensation pipe:</a:t>
            </a:r>
            <a:r>
              <a:rPr lang="en-US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260475" algn="l"/>
              </a:tabLst>
            </a:pPr>
            <a:r>
              <a:rPr lang="en-US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Bi-directional in-line detonation flame arrester, short-time burning proof</a:t>
            </a:r>
            <a:r>
              <a:rPr lang="de-DE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260475" algn="l"/>
              </a:tabLst>
            </a:pPr>
            <a:r>
              <a:rPr lang="de-DE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KITO</a:t>
            </a:r>
            <a:r>
              <a:rPr lang="de-DE" sz="14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de-DE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 EFA-Det4-IIA-…/…-1,2 (G 22 N)</a:t>
            </a:r>
          </a:p>
        </p:txBody>
      </p:sp>
    </p:spTree>
    <p:extLst>
      <p:ext uri="{BB962C8B-B14F-4D97-AF65-F5344CB8AC3E}">
        <p14:creationId xmlns:p14="http://schemas.microsoft.com/office/powerpoint/2010/main" val="3239939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Protection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ship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loading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stations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nhaltsplatzhalter 4"/>
          <p:cNvPicPr>
            <a:picLocks noGrp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4" t="8732" r="33603" b="55246"/>
          <a:stretch/>
        </p:blipFill>
        <p:spPr bwMode="auto">
          <a:xfrm>
            <a:off x="405171" y="544810"/>
            <a:ext cx="8460432" cy="42484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A81359A-72C6-436B-8E2C-F3CD581F5D9D}"/>
              </a:ext>
            </a:extLst>
          </p:cNvPr>
          <p:cNvSpPr txBox="1"/>
          <p:nvPr/>
        </p:nvSpPr>
        <p:spPr>
          <a:xfrm flipH="1">
            <a:off x="3527376" y="3789040"/>
            <a:ext cx="5616624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/>
              <a:t>Emergency venting and breathing of the ships unloading or loading :</a:t>
            </a:r>
            <a:endParaRPr lang="de-DE" sz="1300" b="1" dirty="0"/>
          </a:p>
          <a:p>
            <a:pPr lvl="0"/>
            <a:r>
              <a:rPr lang="en-US" sz="1300" dirty="0"/>
              <a:t>Deflagration and endurance burning proof pressure and vacuum relief valve KITO</a:t>
            </a:r>
            <a:r>
              <a:rPr lang="en-US" sz="1300" baseline="30000" dirty="0"/>
              <a:t>®</a:t>
            </a:r>
            <a:r>
              <a:rPr lang="en-US" sz="1300" dirty="0"/>
              <a:t> VD/MC-IIA-…-… </a:t>
            </a:r>
            <a:r>
              <a:rPr lang="de-DE" sz="1300" dirty="0"/>
              <a:t>(E 16.9 N)</a:t>
            </a:r>
          </a:p>
          <a:p>
            <a:r>
              <a:rPr lang="de-DE" sz="1300" b="1" dirty="0"/>
              <a:t>Tank </a:t>
            </a:r>
            <a:r>
              <a:rPr lang="de-DE" sz="1300" b="1" dirty="0" err="1"/>
              <a:t>venting</a:t>
            </a:r>
            <a:r>
              <a:rPr lang="de-DE" sz="1300" b="1" dirty="0"/>
              <a:t>: </a:t>
            </a:r>
            <a:r>
              <a:rPr lang="en-US" sz="1300" dirty="0"/>
              <a:t>Deflagration and endurance burning proof pressure and vacuum relief valve KITO</a:t>
            </a:r>
            <a:r>
              <a:rPr lang="en-US" sz="1300" baseline="30000" dirty="0"/>
              <a:t>®</a:t>
            </a:r>
            <a:r>
              <a:rPr lang="en-US" sz="1300" dirty="0"/>
              <a:t> VD/MC-IIA-…-… </a:t>
            </a:r>
            <a:r>
              <a:rPr lang="de-DE" sz="1300" dirty="0"/>
              <a:t>(E 16.9 N)</a:t>
            </a:r>
          </a:p>
          <a:p>
            <a:r>
              <a:rPr lang="de-DE" sz="1300" b="1" dirty="0"/>
              <a:t>Emergency </a:t>
            </a:r>
            <a:r>
              <a:rPr lang="de-DE" sz="1300" b="1" dirty="0" err="1"/>
              <a:t>venting</a:t>
            </a:r>
            <a:r>
              <a:rPr lang="de-DE" sz="1300" b="1" dirty="0"/>
              <a:t> :</a:t>
            </a:r>
            <a:r>
              <a:rPr lang="de-DE" sz="1300" dirty="0"/>
              <a:t> </a:t>
            </a:r>
            <a:r>
              <a:rPr lang="en-US" sz="1300" dirty="0"/>
              <a:t>Pressure relief valve KITO</a:t>
            </a:r>
            <a:r>
              <a:rPr lang="en-US" sz="1300" baseline="30000" dirty="0"/>
              <a:t>®</a:t>
            </a:r>
            <a:r>
              <a:rPr lang="en-US" sz="1300" dirty="0"/>
              <a:t> EV/o-… </a:t>
            </a:r>
            <a:r>
              <a:rPr lang="de-DE" sz="1300" dirty="0"/>
              <a:t>(C 10.1.N)</a:t>
            </a:r>
          </a:p>
          <a:p>
            <a:r>
              <a:rPr lang="de-DE" sz="1300" b="1" dirty="0"/>
              <a:t>Detonation </a:t>
            </a:r>
            <a:r>
              <a:rPr lang="de-DE" sz="1300" b="1" dirty="0" err="1"/>
              <a:t>flame</a:t>
            </a:r>
            <a:r>
              <a:rPr lang="de-DE" sz="1300" b="1" dirty="0"/>
              <a:t> </a:t>
            </a:r>
            <a:r>
              <a:rPr lang="de-DE" sz="1300" b="1" dirty="0" err="1"/>
              <a:t>arrester</a:t>
            </a:r>
            <a:r>
              <a:rPr lang="de-DE" sz="1300" b="1" dirty="0"/>
              <a:t> :</a:t>
            </a:r>
          </a:p>
          <a:p>
            <a:pPr lvl="0"/>
            <a:r>
              <a:rPr lang="en-US" sz="1300" dirty="0"/>
              <a:t>Bi-directional in-line detonation flame arrester, short-time burning proof KITO</a:t>
            </a:r>
            <a:r>
              <a:rPr lang="en-US" sz="1300" baseline="30000" dirty="0"/>
              <a:t>®</a:t>
            </a:r>
            <a:r>
              <a:rPr lang="en-US" sz="1300" dirty="0"/>
              <a:t> EFA-Det4-IIA-…/…-1,2 (G 22 N)</a:t>
            </a:r>
            <a:endParaRPr lang="de-DE" sz="1300" dirty="0"/>
          </a:p>
          <a:p>
            <a:r>
              <a:rPr lang="de-DE" sz="1300" b="1" dirty="0"/>
              <a:t>Deflagration </a:t>
            </a:r>
            <a:r>
              <a:rPr lang="de-DE" sz="1300" b="1" dirty="0" err="1"/>
              <a:t>flame</a:t>
            </a:r>
            <a:r>
              <a:rPr lang="de-DE" sz="1300" b="1" dirty="0"/>
              <a:t> </a:t>
            </a:r>
            <a:r>
              <a:rPr lang="de-DE" sz="1300" b="1" dirty="0" err="1"/>
              <a:t>arrester</a:t>
            </a:r>
            <a:r>
              <a:rPr lang="de-DE" sz="1300" b="1" dirty="0"/>
              <a:t> : </a:t>
            </a:r>
            <a:r>
              <a:rPr lang="de-DE" sz="1300" dirty="0"/>
              <a:t>Bi-</a:t>
            </a:r>
            <a:r>
              <a:rPr lang="de-DE" sz="1300" dirty="0" err="1"/>
              <a:t>directional</a:t>
            </a:r>
            <a:r>
              <a:rPr lang="de-DE" sz="1300" dirty="0"/>
              <a:t> in-line </a:t>
            </a:r>
            <a:r>
              <a:rPr lang="de-DE" sz="1300" dirty="0" err="1"/>
              <a:t>deflagration</a:t>
            </a:r>
            <a:r>
              <a:rPr lang="de-DE" sz="1300" dirty="0"/>
              <a:t> </a:t>
            </a:r>
            <a:r>
              <a:rPr lang="de-DE" sz="1300" dirty="0" err="1"/>
              <a:t>flame</a:t>
            </a:r>
            <a:r>
              <a:rPr lang="de-DE" sz="1300" dirty="0"/>
              <a:t> </a:t>
            </a:r>
            <a:r>
              <a:rPr lang="de-DE" sz="1300" dirty="0" err="1"/>
              <a:t>arrester</a:t>
            </a:r>
            <a:r>
              <a:rPr lang="de-DE" sz="1300" dirty="0"/>
              <a:t>, </a:t>
            </a:r>
            <a:r>
              <a:rPr lang="de-DE" sz="1300" dirty="0" err="1"/>
              <a:t>short</a:t>
            </a:r>
            <a:r>
              <a:rPr lang="de-DE" sz="1300" dirty="0"/>
              <a:t>-time </a:t>
            </a:r>
            <a:r>
              <a:rPr lang="de-DE" sz="1300" dirty="0" err="1"/>
              <a:t>burning</a:t>
            </a:r>
            <a:r>
              <a:rPr lang="de-DE" sz="1300" dirty="0"/>
              <a:t> </a:t>
            </a:r>
            <a:r>
              <a:rPr lang="de-DE" sz="1300" dirty="0" err="1"/>
              <a:t>proof</a:t>
            </a:r>
            <a:r>
              <a:rPr lang="de-DE" sz="1300" dirty="0"/>
              <a:t> KITO</a:t>
            </a:r>
            <a:r>
              <a:rPr lang="de-DE" sz="1300" baseline="30000" dirty="0"/>
              <a:t>®</a:t>
            </a:r>
            <a:r>
              <a:rPr lang="de-DE" sz="1300" dirty="0"/>
              <a:t> EFA-Def0-IIA-…/…-1,2 (H 35 N)</a:t>
            </a:r>
          </a:p>
        </p:txBody>
      </p:sp>
    </p:spTree>
    <p:extLst>
      <p:ext uri="{BB962C8B-B14F-4D97-AF65-F5344CB8AC3E}">
        <p14:creationId xmlns:p14="http://schemas.microsoft.com/office/powerpoint/2010/main" val="4240943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490537"/>
          </a:xfrm>
          <a:noFill/>
        </p:spPr>
        <p:txBody>
          <a:bodyPr/>
          <a:lstStyle/>
          <a:p>
            <a:pPr algn="l"/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Protection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biogas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plant</a:t>
            </a: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44D66750-1681-43EF-A128-5C34B6C2C3B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18388" y="1646549"/>
            <a:ext cx="7587146" cy="5211451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27F2FD4A-846D-4FC8-8B31-BF24BE477092}"/>
              </a:ext>
            </a:extLst>
          </p:cNvPr>
          <p:cNvSpPr txBox="1"/>
          <p:nvPr/>
        </p:nvSpPr>
        <p:spPr>
          <a:xfrm>
            <a:off x="4585815" y="223053"/>
            <a:ext cx="43924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Bi-directional in-line detonation flame arrester, short-time burning proof KITO</a:t>
            </a:r>
            <a:r>
              <a:rPr lang="en-GB" sz="1200" baseline="30000" dirty="0"/>
              <a:t>®</a:t>
            </a:r>
            <a:r>
              <a:rPr lang="en-GB" sz="1200" dirty="0"/>
              <a:t> EFA-Det4-IIA-…/…-1,2 (G 22 N)</a:t>
            </a:r>
            <a:endParaRPr lang="de-DE" sz="1200" dirty="0"/>
          </a:p>
          <a:p>
            <a:r>
              <a:rPr lang="en-GB" sz="1200" dirty="0"/>
              <a:t>In-line pressure and vacuum relief valve KITO</a:t>
            </a:r>
            <a:r>
              <a:rPr lang="en-GB" sz="1200" baseline="30000" dirty="0"/>
              <a:t>®</a:t>
            </a:r>
            <a:r>
              <a:rPr lang="en-GB" sz="1200" dirty="0"/>
              <a:t> VD/TG-…(F 31 N)</a:t>
            </a:r>
            <a:endParaRPr lang="de-DE" sz="1200" dirty="0"/>
          </a:p>
          <a:p>
            <a:r>
              <a:rPr lang="en-GB" sz="1200" dirty="0"/>
              <a:t>Deflagration and endurance burning proof ventilation hood KITO</a:t>
            </a:r>
            <a:r>
              <a:rPr lang="en-GB" sz="1200" baseline="30000" dirty="0"/>
              <a:t>®</a:t>
            </a:r>
            <a:r>
              <a:rPr lang="en-GB" sz="1200" dirty="0"/>
              <a:t> BEH-5-IIA-…-K (B 1 N)</a:t>
            </a:r>
            <a:endParaRPr lang="de-DE" sz="1200" dirty="0"/>
          </a:p>
          <a:p>
            <a:r>
              <a:rPr lang="en-GB" sz="1200" dirty="0"/>
              <a:t>Bi-directional in-line deflagration flame arrester, endurance burning proof KITO</a:t>
            </a:r>
            <a:r>
              <a:rPr lang="en-GB" sz="1200" baseline="30000" dirty="0"/>
              <a:t>®</a:t>
            </a:r>
            <a:r>
              <a:rPr lang="en-GB" sz="1200" dirty="0"/>
              <a:t> INE-DB-I-…/… (H 32.1 N)</a:t>
            </a:r>
            <a:endParaRPr lang="de-DE" sz="1200" dirty="0"/>
          </a:p>
          <a:p>
            <a:r>
              <a:rPr lang="en-GB" sz="1200" dirty="0"/>
              <a:t>Deflagration and endurance burning proof pressure and vacuum relief valve KITO</a:t>
            </a:r>
            <a:r>
              <a:rPr lang="en-GB" sz="1200" baseline="30000" dirty="0"/>
              <a:t>®</a:t>
            </a:r>
            <a:r>
              <a:rPr lang="en-GB" sz="1200" dirty="0"/>
              <a:t> VD/KS-IIA-…-A (E 13 N)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1505048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9108504" cy="490537"/>
          </a:xfrm>
          <a:noFill/>
        </p:spPr>
        <p:txBody>
          <a:bodyPr/>
          <a:lstStyle/>
          <a:p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Protection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municipal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waste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plant</a:t>
            </a: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D1617939-7D4D-4FD8-A374-AD1ABA13E1B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27584" y="476672"/>
            <a:ext cx="7610075" cy="4807157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DDF820FB-9ED6-4A86-972D-55F7321FF812}"/>
              </a:ext>
            </a:extLst>
          </p:cNvPr>
          <p:cNvSpPr txBox="1"/>
          <p:nvPr/>
        </p:nvSpPr>
        <p:spPr>
          <a:xfrm>
            <a:off x="395535" y="5157192"/>
            <a:ext cx="80421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Bi-directional in-line detonation flame arrester, short-time burning proof KITO</a:t>
            </a:r>
            <a:r>
              <a:rPr lang="en-US" sz="1200" baseline="30000" dirty="0"/>
              <a:t>®</a:t>
            </a:r>
            <a:r>
              <a:rPr lang="en-US" sz="1200" dirty="0"/>
              <a:t> EFA-Det4-IIA-…/…-1,2 (G 22 N)</a:t>
            </a:r>
            <a:endParaRPr lang="de-DE" sz="1200" dirty="0"/>
          </a:p>
          <a:p>
            <a:r>
              <a:rPr lang="en-US" sz="1200" dirty="0"/>
              <a:t>Bi-directional in-line deflagration flame arrester, short-time burning proof KITO</a:t>
            </a:r>
            <a:r>
              <a:rPr lang="en-US" sz="1200" baseline="30000" dirty="0"/>
              <a:t>®</a:t>
            </a:r>
            <a:r>
              <a:rPr lang="en-US" sz="1200" dirty="0"/>
              <a:t> EFA-Def0-I-…/…-1,2 (H 33 N)</a:t>
            </a:r>
            <a:endParaRPr lang="de-DE" sz="1200" dirty="0"/>
          </a:p>
          <a:p>
            <a:r>
              <a:rPr lang="en-US" sz="1200" dirty="0"/>
              <a:t>Bi-directional in-line deflagration flame arrester, endurance burning proof KITO</a:t>
            </a:r>
            <a:r>
              <a:rPr lang="en-US" sz="1200" baseline="30000" dirty="0"/>
              <a:t>®</a:t>
            </a:r>
            <a:r>
              <a:rPr lang="en-US" sz="1200" dirty="0"/>
              <a:t> INE-DB-I-…/… (H 32.1 N)</a:t>
            </a:r>
            <a:endParaRPr lang="de-DE" sz="1200" dirty="0"/>
          </a:p>
          <a:p>
            <a:r>
              <a:rPr lang="en-US" sz="1200" dirty="0"/>
              <a:t>Deflagration and endurance burning proof pressure and vacuum relief valve KITO</a:t>
            </a:r>
            <a:r>
              <a:rPr lang="en-US" sz="1200" baseline="30000" dirty="0"/>
              <a:t>®</a:t>
            </a:r>
            <a:r>
              <a:rPr lang="en-US" sz="1200" dirty="0"/>
              <a:t> VD/KS-IIA-…-A (E 13 N)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5115236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58172BF7-0222-4304-888C-920A7DA87E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269167"/>
              </p:ext>
            </p:extLst>
          </p:nvPr>
        </p:nvGraphicFramePr>
        <p:xfrm>
          <a:off x="179512" y="548680"/>
          <a:ext cx="8640960" cy="5217724"/>
        </p:xfrm>
        <a:graphic>
          <a:graphicData uri="http://schemas.openxmlformats.org/drawingml/2006/table">
            <a:tbl>
              <a:tblPr/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2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96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648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2051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Application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Einsatzgebiet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Application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Einsatzgebiet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45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Gas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engines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Gasmotoren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Filling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and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emptying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lines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of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container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,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vessels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Be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 und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Entleerrungsleitungen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Behälter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Diesel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engines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,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working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in explosive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atmorphere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Dieselmotoren im EX-Bereich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Filling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and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emptying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lines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for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road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tank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cars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and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tanker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(</a:t>
                      </a:r>
                      <a:r>
                        <a:rPr lang="de-DE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ship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)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Be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 und Entladungsleitungen Schiffe, Fahrzeuge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block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heat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and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power plant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BHKW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Gas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coupling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Gaspendelung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Biogas plant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Biogasanlage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Ethanol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plant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Ethanolfabriken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Flare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Fackel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LNG plant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LNG Industrie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3877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Digester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Faulturm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Pressure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relief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station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of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gas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pipelines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Druckentlastungsstation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Gaspipelines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Sewer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-gas plant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Klärgasanlage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Small mobile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tanks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Kleine mobile Tanks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64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Gas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boiler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Gaskessel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Protection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of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the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tanks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of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helicopters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Hubschrauberabsicherung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Biodiesel plant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Biodieselanlage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Protection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of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the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tanks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of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air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crafts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Flugzeugabsicherung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Alcohol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industrie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(</a:t>
                      </a:r>
                      <a:r>
                        <a:rPr lang="de-DE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distillery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, </a:t>
                      </a:r>
                      <a:r>
                        <a:rPr lang="de-DE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brewery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…)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Alkoholindutrie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Airport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Flughafen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Industrial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adhesive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production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Klebstoffherstellung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Desulphurisation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plant</a:t>
                      </a:r>
                    </a:p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Gasentschwefelung</a:t>
                      </a:r>
                    </a:p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Solvent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industry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Lösemittelindustrie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Gas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pumps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Gaspumpen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Lack (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paint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)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industry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Lackindustrie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Gas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fans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Ventilatoren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Chemical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and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process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industry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Chemie- und Prozessindustrie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 </a:t>
                      </a:r>
                      <a:r>
                        <a:rPr lang="de-DE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analyser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Analysegasschränke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Oil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and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petrolium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industrie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Erdöl-, Erdgasindustrie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Gas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treatment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plant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Gasaufbereitungsanlage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Storage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tanks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/ tank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farm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Tanklager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Sewage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treatment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plant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Kläranlage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654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13E26BF8-0F21-49A0-8D59-5AD50971DE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104097"/>
              </p:ext>
            </p:extLst>
          </p:nvPr>
        </p:nvGraphicFramePr>
        <p:xfrm>
          <a:off x="179512" y="548680"/>
          <a:ext cx="8640960" cy="4957220"/>
        </p:xfrm>
        <a:graphic>
          <a:graphicData uri="http://schemas.openxmlformats.org/drawingml/2006/table">
            <a:tbl>
              <a:tblPr/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2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96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648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2051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Application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Einsatzgebiet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2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Tanker (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road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,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rail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)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Tankfahrzeuge (Schiene,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Straße)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Mining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industry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, </a:t>
                      </a:r>
                      <a:r>
                        <a:rPr lang="de-DE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underground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vehicles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Bergbau, Untertagefahrzeuge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Forklift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(Ex-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Atm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.)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Gabelstapler (Ex-Bereich)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Lining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of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wooden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board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Holzbeschichtung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Lining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of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paper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Papierbeschichtung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3877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Aroma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industry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Aromastoffindustrie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Instant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coffee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plant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Löslicher Kaffee - Herstellung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64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Glass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forming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plant (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furnace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)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Glasschmelze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Flow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straightener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Strömungsgleichrichter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Pharmaceutical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industry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Pharmazeutische Industrie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Cosmetic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industry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(e.g. </a:t>
                      </a:r>
                      <a:r>
                        <a:rPr lang="de-DE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nail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polish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)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Kosmetische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Industrie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Silo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protection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Siloabsicherung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Mining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industry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, gas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exhaustion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system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of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bore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holes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Bergbau, Gasabsaugung</a:t>
                      </a:r>
                      <a:r>
                        <a:rPr lang="de-DE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Bohrlöcher</a:t>
                      </a: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6399"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5782" marR="5782" marT="57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82" marR="5782" marT="57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38255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2776"/>
            <a:ext cx="3795404" cy="5078172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355976" y="4189372"/>
            <a:ext cx="4402832" cy="2232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EFA-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Def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.</a:t>
            </a: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B</a:t>
            </a:r>
            <a:r>
              <a:rPr lang="de-DE" sz="1400" kern="0" noProof="0" dirty="0" err="1">
                <a:solidFill>
                  <a:srgbClr val="000000"/>
                </a:solidFill>
                <a:latin typeface="Arial"/>
              </a:rPr>
              <a:t>iogas-flare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03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15064"/>
            <a:ext cx="6624736" cy="3111814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555776" y="4581128"/>
            <a:ext cx="4402832" cy="1872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EFA-</a:t>
            </a: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Def</a:t>
            </a: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Biogas </a:t>
            </a: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flare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161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5CBA0E8B-D4A3-4F59-AF08-738865C955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97" r="311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7A4D127-2288-4DBF-B9B2-CFEF900E3D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476672"/>
            <a:ext cx="8229600" cy="7878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4000" b="1" dirty="0" err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Applications</a:t>
            </a:r>
            <a:r>
              <a:rPr lang="de-DE" sz="40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40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KITO</a:t>
            </a:r>
            <a:r>
              <a:rPr lang="de-DE" sz="4000" b="1" baseline="300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de-DE" sz="40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4000" b="1" dirty="0" err="1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devices</a:t>
            </a:r>
            <a:endParaRPr lang="de-DE" sz="4000" b="1" dirty="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6194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2" r="24314"/>
          <a:stretch/>
        </p:blipFill>
        <p:spPr>
          <a:xfrm>
            <a:off x="283544" y="1556792"/>
            <a:ext cx="4197469" cy="4725144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120" y="1556792"/>
            <a:ext cx="3995936" cy="2996952"/>
          </a:xfrm>
          <a:prstGeom prst="rect">
            <a:avLst/>
          </a:prstGeom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569672" y="4607460"/>
            <a:ext cx="4054968" cy="1899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INE</a:t>
            </a: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Biogas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flare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15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796136" y="764704"/>
            <a:ext cx="2736304" cy="2232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CFA-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Def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.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Biogas </a:t>
            </a: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flare</a:t>
            </a:r>
            <a:endParaRPr lang="de-DE" sz="1400" kern="0" dirty="0">
              <a:solidFill>
                <a:srgbClr val="000000"/>
              </a:solidFill>
              <a:latin typeface="Arial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Biogas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engine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, power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supply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4552FB6-8D70-435E-9B9E-9A24DE2BB2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50"/>
          <a:stretch/>
        </p:blipFill>
        <p:spPr>
          <a:xfrm>
            <a:off x="473969" y="389730"/>
            <a:ext cx="4602087" cy="390562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201683B5-38F0-45A8-823B-3E43E3E71E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51" b="23750"/>
          <a:stretch/>
        </p:blipFill>
        <p:spPr>
          <a:xfrm>
            <a:off x="3991009" y="3429000"/>
            <a:ext cx="4683955" cy="199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0E3F9BD-7364-4289-B9FB-27F5EC2BA1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87"/>
          <a:stretch/>
        </p:blipFill>
        <p:spPr>
          <a:xfrm>
            <a:off x="683568" y="692696"/>
            <a:ext cx="5832648" cy="537321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9A1AD1-E75E-4499-892D-FBC367393A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0232" y="705578"/>
            <a:ext cx="2088232" cy="1158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INE</a:t>
            </a: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noProof="0" dirty="0">
                <a:solidFill>
                  <a:srgbClr val="000000"/>
                </a:solidFill>
                <a:latin typeface="Arial"/>
              </a:rPr>
              <a:t>Biogas plant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53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836712"/>
            <a:ext cx="3726414" cy="4968552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860032" y="836712"/>
            <a:ext cx="2376264" cy="859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EFA-</a:t>
            </a: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Def</a:t>
            </a: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</a:t>
            </a: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Biogas plant</a:t>
            </a:r>
          </a:p>
        </p:txBody>
      </p:sp>
    </p:spTree>
    <p:extLst>
      <p:ext uri="{BB962C8B-B14F-4D97-AF65-F5344CB8AC3E}">
        <p14:creationId xmlns:p14="http://schemas.microsoft.com/office/powerpoint/2010/main" val="95547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764704"/>
            <a:ext cx="3794684" cy="5008984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004048" y="764704"/>
            <a:ext cx="1584176" cy="850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INE</a:t>
            </a: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Biogas plant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104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53D27836-A4B1-49BD-ACDE-95131647B7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28" y="692696"/>
            <a:ext cx="7668344" cy="431344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518202D-4794-4D63-8B56-301ADEC636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828" y="5157192"/>
            <a:ext cx="1584176" cy="850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INE</a:t>
            </a: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Biogas plant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673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56" y="764704"/>
            <a:ext cx="3996444" cy="5328592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860032" y="735353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EFA-</a:t>
            </a:r>
            <a:r>
              <a:rPr lang="de-DE" dirty="0" err="1"/>
              <a:t>Def</a:t>
            </a:r>
            <a:r>
              <a:rPr lang="de-DE" dirty="0"/>
              <a:t>.</a:t>
            </a:r>
          </a:p>
          <a:p>
            <a:r>
              <a:rPr lang="de-DE" dirty="0" err="1"/>
              <a:t>Exhaust</a:t>
            </a:r>
            <a:r>
              <a:rPr lang="de-DE" dirty="0"/>
              <a:t> gas </a:t>
            </a:r>
            <a:r>
              <a:rPr lang="de-DE" dirty="0" err="1"/>
              <a:t>treatment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81810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576771" y="3645024"/>
            <a:ext cx="440283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DS/M,</a:t>
            </a: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Tank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farm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6792"/>
            <a:ext cx="4248472" cy="318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36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96" b="6718"/>
          <a:stretch/>
        </p:blipFill>
        <p:spPr>
          <a:xfrm>
            <a:off x="251520" y="1556792"/>
            <a:ext cx="4341056" cy="4206208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860032" y="4214617"/>
            <a:ext cx="2592288" cy="1158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EV/O Emergency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relief</a:t>
            </a:r>
            <a:endParaRPr lang="de-DE" sz="1400" kern="0" dirty="0">
              <a:solidFill>
                <a:srgbClr val="000000"/>
              </a:solidFill>
              <a:latin typeface="Arial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Tank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farm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389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3C600C5-0D41-497C-A2A8-EE8921106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92696"/>
            <a:ext cx="6336704" cy="475252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7AAB7371-D4A7-4D12-9B19-9E0A62972D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08"/>
          <a:stretch/>
        </p:blipFill>
        <p:spPr>
          <a:xfrm>
            <a:off x="4507763" y="3551172"/>
            <a:ext cx="4167715" cy="239722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2B61B96-4B49-4860-944D-E844C00E281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25"/>
          <a:stretch/>
        </p:blipFill>
        <p:spPr>
          <a:xfrm>
            <a:off x="4891807" y="189520"/>
            <a:ext cx="3783671" cy="2448272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E175A780-C8B8-4549-83B4-309E6C208F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5589240"/>
            <a:ext cx="2592288" cy="939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VD/TG + EFA</a:t>
            </a: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Dye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- and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paint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industry</a:t>
            </a:r>
            <a:endParaRPr lang="de-DE" sz="1400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982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752" y="220902"/>
            <a:ext cx="9036496" cy="490537"/>
          </a:xfrm>
          <a:noFill/>
        </p:spPr>
        <p:txBody>
          <a:bodyPr/>
          <a:lstStyle/>
          <a:p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Protection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tanks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above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ground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b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endurance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burning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proof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performance</a:t>
            </a:r>
            <a:endParaRPr lang="de-DE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900162" y="1124744"/>
            <a:ext cx="3042989" cy="4968551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de-DE" sz="4000" b="1" dirty="0" err="1"/>
              <a:t>Filling</a:t>
            </a:r>
            <a:r>
              <a:rPr lang="de-DE" sz="4000" b="1" dirty="0"/>
              <a:t> </a:t>
            </a:r>
            <a:r>
              <a:rPr lang="de-DE" sz="4000" b="1" dirty="0" err="1"/>
              <a:t>line</a:t>
            </a:r>
            <a:r>
              <a:rPr lang="de-DE" sz="4000" b="1" dirty="0"/>
              <a:t>:</a:t>
            </a:r>
          </a:p>
          <a:p>
            <a:pPr marL="0" indent="0">
              <a:buNone/>
            </a:pPr>
            <a:r>
              <a:rPr lang="de-DE" sz="3700" dirty="0" err="1"/>
              <a:t>Wet</a:t>
            </a:r>
            <a:r>
              <a:rPr lang="de-DE" sz="3700" dirty="0"/>
              <a:t> Detonation </a:t>
            </a:r>
            <a:r>
              <a:rPr lang="de-DE" sz="3700" dirty="0" err="1"/>
              <a:t>Arrester</a:t>
            </a:r>
            <a:r>
              <a:rPr lang="de-DE" sz="3700" dirty="0"/>
              <a:t>, uni-</a:t>
            </a:r>
            <a:r>
              <a:rPr lang="de-DE" sz="3700" dirty="0" err="1"/>
              <a:t>directional</a:t>
            </a:r>
            <a:r>
              <a:rPr lang="de-DE" sz="3700" dirty="0"/>
              <a:t> KITO</a:t>
            </a:r>
            <a:r>
              <a:rPr lang="de-DE" sz="3700" baseline="30000" dirty="0"/>
              <a:t>®</a:t>
            </a:r>
            <a:r>
              <a:rPr lang="de-DE" sz="3700" dirty="0"/>
              <a:t> FL/INO-…-IIB3 (G 14.1 N)</a:t>
            </a:r>
          </a:p>
          <a:p>
            <a:pPr marL="0" indent="0">
              <a:buNone/>
            </a:pPr>
            <a:r>
              <a:rPr lang="de-DE" sz="3700" dirty="0"/>
              <a:t> </a:t>
            </a:r>
          </a:p>
          <a:p>
            <a:pPr marL="0" indent="0">
              <a:buNone/>
            </a:pPr>
            <a:r>
              <a:rPr lang="de-DE" sz="4000" b="1" dirty="0"/>
              <a:t>In-and </a:t>
            </a:r>
            <a:r>
              <a:rPr lang="de-DE" sz="4000" b="1" dirty="0" err="1"/>
              <a:t>outbreathing</a:t>
            </a:r>
            <a:r>
              <a:rPr lang="de-DE" sz="4000" b="1" dirty="0"/>
              <a:t>: </a:t>
            </a:r>
          </a:p>
          <a:p>
            <a:pPr marL="0" indent="0">
              <a:buNone/>
            </a:pPr>
            <a:r>
              <a:rPr lang="de-DE" sz="3700" dirty="0"/>
              <a:t>Deflagration and </a:t>
            </a:r>
            <a:r>
              <a:rPr lang="de-DE" sz="3700" dirty="0" err="1"/>
              <a:t>endurance</a:t>
            </a:r>
            <a:r>
              <a:rPr lang="de-DE" sz="3700" dirty="0"/>
              <a:t> </a:t>
            </a:r>
            <a:r>
              <a:rPr lang="de-DE" sz="3700" dirty="0" err="1"/>
              <a:t>burning</a:t>
            </a:r>
            <a:r>
              <a:rPr lang="de-DE" sz="3700" dirty="0"/>
              <a:t> </a:t>
            </a:r>
            <a:r>
              <a:rPr lang="de-DE" sz="3700" dirty="0" err="1"/>
              <a:t>proof</a:t>
            </a:r>
            <a:r>
              <a:rPr lang="de-DE" sz="3700" dirty="0"/>
              <a:t>  </a:t>
            </a:r>
            <a:r>
              <a:rPr lang="de-DE" sz="3700" dirty="0" err="1"/>
              <a:t>pressure</a:t>
            </a:r>
            <a:r>
              <a:rPr lang="de-DE" sz="3700" dirty="0"/>
              <a:t> and </a:t>
            </a:r>
            <a:r>
              <a:rPr lang="de-DE" sz="3700" dirty="0" err="1"/>
              <a:t>vacuum</a:t>
            </a:r>
            <a:r>
              <a:rPr lang="de-DE" sz="3700" dirty="0"/>
              <a:t> </a:t>
            </a:r>
            <a:r>
              <a:rPr lang="de-DE" sz="3700" dirty="0" err="1"/>
              <a:t>relief</a:t>
            </a:r>
            <a:r>
              <a:rPr lang="de-DE" sz="3700" dirty="0"/>
              <a:t> </a:t>
            </a:r>
            <a:r>
              <a:rPr lang="de-DE" sz="3700" dirty="0" err="1"/>
              <a:t>valve</a:t>
            </a:r>
            <a:r>
              <a:rPr lang="de-DE" sz="3700" dirty="0"/>
              <a:t> KITO</a:t>
            </a:r>
            <a:r>
              <a:rPr lang="de-DE" sz="3700" baseline="30000" dirty="0"/>
              <a:t>®</a:t>
            </a:r>
            <a:r>
              <a:rPr lang="de-DE" sz="3700" dirty="0"/>
              <a:t> VD/MC-IIA-…-… (E 16.9 N)</a:t>
            </a:r>
          </a:p>
          <a:p>
            <a:pPr marL="0" indent="0">
              <a:buNone/>
            </a:pPr>
            <a:r>
              <a:rPr lang="de-DE" sz="3700" dirty="0"/>
              <a:t> </a:t>
            </a:r>
          </a:p>
          <a:p>
            <a:pPr marL="0" indent="0">
              <a:buNone/>
            </a:pPr>
            <a:r>
              <a:rPr lang="de-DE" sz="4000" b="1" dirty="0"/>
              <a:t>Gas </a:t>
            </a:r>
            <a:r>
              <a:rPr lang="de-DE" sz="4000" b="1" dirty="0" err="1"/>
              <a:t>balance</a:t>
            </a:r>
            <a:r>
              <a:rPr lang="de-DE" sz="4000" b="1" dirty="0"/>
              <a:t> </a:t>
            </a:r>
            <a:r>
              <a:rPr lang="de-DE" sz="4000" b="1" dirty="0" err="1"/>
              <a:t>line</a:t>
            </a:r>
            <a:r>
              <a:rPr lang="de-DE" sz="4000" b="1" dirty="0"/>
              <a:t>:</a:t>
            </a:r>
          </a:p>
          <a:p>
            <a:pPr marL="0" indent="0">
              <a:buNone/>
            </a:pPr>
            <a:r>
              <a:rPr lang="de-DE" sz="3700" dirty="0"/>
              <a:t>Detonation </a:t>
            </a:r>
            <a:r>
              <a:rPr lang="de-DE" sz="3700" dirty="0" err="1"/>
              <a:t>Arrester</a:t>
            </a:r>
            <a:r>
              <a:rPr lang="de-DE" sz="3700" dirty="0"/>
              <a:t>, uni-</a:t>
            </a:r>
            <a:r>
              <a:rPr lang="de-DE" sz="3700" dirty="0" err="1"/>
              <a:t>directional</a:t>
            </a:r>
            <a:r>
              <a:rPr lang="de-DE" sz="3700" dirty="0"/>
              <a:t>, </a:t>
            </a:r>
            <a:r>
              <a:rPr lang="de-DE" sz="3700" dirty="0" err="1"/>
              <a:t>short</a:t>
            </a:r>
            <a:r>
              <a:rPr lang="de-DE" sz="3700" dirty="0"/>
              <a:t> time </a:t>
            </a:r>
            <a:r>
              <a:rPr lang="de-DE" sz="3700" dirty="0" err="1"/>
              <a:t>burning</a:t>
            </a:r>
            <a:r>
              <a:rPr lang="de-DE" sz="3700" dirty="0"/>
              <a:t> </a:t>
            </a:r>
            <a:r>
              <a:rPr lang="de-DE" sz="3700" dirty="0" err="1"/>
              <a:t>proof</a:t>
            </a:r>
            <a:r>
              <a:rPr lang="de-DE" sz="3700" dirty="0"/>
              <a:t> KITO</a:t>
            </a:r>
            <a:r>
              <a:rPr lang="de-DE" sz="3700" baseline="30000" dirty="0"/>
              <a:t>®</a:t>
            </a:r>
            <a:r>
              <a:rPr lang="de-DE" sz="3700" dirty="0"/>
              <a:t> FDN-Det4-IIA-…-1,2 (G 18.1 N) </a:t>
            </a:r>
            <a:r>
              <a:rPr lang="de-DE" sz="3700" dirty="0" err="1"/>
              <a:t>with</a:t>
            </a:r>
            <a:r>
              <a:rPr lang="de-DE" sz="3700" dirty="0"/>
              <a:t> in </a:t>
            </a:r>
            <a:r>
              <a:rPr lang="de-DE" sz="3700" dirty="0" err="1"/>
              <a:t>line</a:t>
            </a:r>
            <a:r>
              <a:rPr lang="de-DE" sz="3700" dirty="0"/>
              <a:t> </a:t>
            </a:r>
            <a:r>
              <a:rPr lang="de-DE" sz="3700" dirty="0" err="1"/>
              <a:t>pressure</a:t>
            </a:r>
            <a:r>
              <a:rPr lang="de-DE" sz="3700" dirty="0"/>
              <a:t> and </a:t>
            </a:r>
            <a:r>
              <a:rPr lang="de-DE" sz="3700" dirty="0" err="1"/>
              <a:t>vacuum</a:t>
            </a:r>
            <a:r>
              <a:rPr lang="de-DE" sz="3700" dirty="0"/>
              <a:t> </a:t>
            </a:r>
            <a:r>
              <a:rPr lang="de-DE" sz="3700" dirty="0" err="1"/>
              <a:t>relief</a:t>
            </a:r>
            <a:r>
              <a:rPr lang="de-DE" sz="3700" dirty="0"/>
              <a:t> </a:t>
            </a:r>
            <a:r>
              <a:rPr lang="de-DE" sz="3700" dirty="0" err="1"/>
              <a:t>valve</a:t>
            </a:r>
            <a:r>
              <a:rPr lang="de-DE" sz="3700" dirty="0"/>
              <a:t> KITO</a:t>
            </a:r>
            <a:r>
              <a:rPr lang="de-DE" sz="3700" baseline="30000" dirty="0"/>
              <a:t> ®</a:t>
            </a:r>
            <a:r>
              <a:rPr lang="de-DE" sz="3700" dirty="0"/>
              <a:t> VD/TG-… (F 31 N)</a:t>
            </a:r>
          </a:p>
          <a:p>
            <a:pPr marL="0" indent="0">
              <a:buNone/>
            </a:pPr>
            <a:r>
              <a:rPr lang="de-DE" dirty="0"/>
              <a:t>  </a:t>
            </a:r>
          </a:p>
          <a:p>
            <a:pPr marL="0" indent="0">
              <a:buNone/>
            </a:pPr>
            <a:r>
              <a:rPr lang="de-DE" sz="4000" b="1" dirty="0" err="1"/>
              <a:t>Protection</a:t>
            </a:r>
            <a:r>
              <a:rPr lang="de-DE" sz="4000" b="1" dirty="0"/>
              <a:t> </a:t>
            </a:r>
            <a:r>
              <a:rPr lang="de-DE" sz="4000" b="1" dirty="0" err="1"/>
              <a:t>for</a:t>
            </a:r>
            <a:r>
              <a:rPr lang="de-DE" sz="4000" b="1" dirty="0"/>
              <a:t> </a:t>
            </a:r>
            <a:r>
              <a:rPr lang="de-DE" sz="4000" b="1" dirty="0" err="1"/>
              <a:t>flammable</a:t>
            </a:r>
            <a:r>
              <a:rPr lang="de-DE" sz="4000" b="1" dirty="0"/>
              <a:t> </a:t>
            </a:r>
            <a:r>
              <a:rPr lang="de-DE" sz="4000" b="1" dirty="0" err="1"/>
              <a:t>liquids</a:t>
            </a:r>
            <a:r>
              <a:rPr lang="de-DE" sz="4000" b="1" dirty="0"/>
              <a:t> :</a:t>
            </a:r>
          </a:p>
          <a:p>
            <a:pPr marL="0" indent="0">
              <a:buNone/>
            </a:pPr>
            <a:r>
              <a:rPr lang="de-DE" dirty="0"/>
              <a:t>•</a:t>
            </a:r>
            <a:r>
              <a:rPr lang="de-DE" sz="3700" dirty="0" err="1"/>
              <a:t>For</a:t>
            </a:r>
            <a:r>
              <a:rPr lang="de-DE" sz="3700" dirty="0"/>
              <a:t> </a:t>
            </a:r>
            <a:r>
              <a:rPr lang="de-DE" sz="3700" dirty="0" err="1"/>
              <a:t>liquids</a:t>
            </a:r>
            <a:r>
              <a:rPr lang="de-DE" sz="3700" dirty="0"/>
              <a:t> </a:t>
            </a:r>
            <a:r>
              <a:rPr lang="de-DE" sz="3700" dirty="0" err="1"/>
              <a:t>with</a:t>
            </a:r>
            <a:r>
              <a:rPr lang="de-DE" sz="3700" dirty="0"/>
              <a:t> </a:t>
            </a:r>
            <a:r>
              <a:rPr lang="de-DE" sz="3700" dirty="0" err="1"/>
              <a:t>flaspoints</a:t>
            </a:r>
            <a:r>
              <a:rPr lang="de-DE" sz="3700" dirty="0"/>
              <a:t> &lt; 55 °C (TRBS 2154 / </a:t>
            </a:r>
            <a:r>
              <a:rPr lang="de-DE" sz="3700" dirty="0" err="1"/>
              <a:t>TRbF</a:t>
            </a:r>
            <a:r>
              <a:rPr lang="de-DE" sz="3700" dirty="0"/>
              <a:t> 20)</a:t>
            </a:r>
          </a:p>
          <a:p>
            <a:pPr marL="0" indent="0">
              <a:buNone/>
            </a:pPr>
            <a:r>
              <a:rPr lang="de-DE" sz="3700" dirty="0"/>
              <a:t>•</a:t>
            </a:r>
            <a:r>
              <a:rPr lang="de-DE" sz="3700" dirty="0" err="1"/>
              <a:t>For</a:t>
            </a:r>
            <a:r>
              <a:rPr lang="de-DE" sz="3700" dirty="0"/>
              <a:t> </a:t>
            </a:r>
            <a:r>
              <a:rPr lang="de-DE" sz="3700" dirty="0" err="1"/>
              <a:t>liquids</a:t>
            </a:r>
            <a:r>
              <a:rPr lang="de-DE" sz="3700" dirty="0"/>
              <a:t> </a:t>
            </a:r>
            <a:r>
              <a:rPr lang="de-DE" sz="3700" dirty="0" err="1"/>
              <a:t>with</a:t>
            </a:r>
            <a:r>
              <a:rPr lang="de-DE" sz="3700" dirty="0"/>
              <a:t> </a:t>
            </a:r>
            <a:r>
              <a:rPr lang="de-DE" sz="3700" dirty="0" err="1"/>
              <a:t>flashpoints</a:t>
            </a:r>
            <a:r>
              <a:rPr lang="de-DE" sz="3700" dirty="0"/>
              <a:t> &lt; 60 °C / 140 °F (API 2000 / ISO 28300)</a:t>
            </a:r>
            <a:endParaRPr lang="de-DE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BF9A9BAF-A32A-4D01-9543-2C9F8A0EC67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09710" y="1124744"/>
            <a:ext cx="5455920" cy="523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347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A627936-5665-42FF-89D8-8116E24CFA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84" y="476672"/>
            <a:ext cx="6660232" cy="499517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8DCF0C-70AC-41B3-B1CF-AAF409643F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68" y="5586005"/>
            <a:ext cx="2592288" cy="939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BEH,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electrical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heated</a:t>
            </a:r>
            <a:endParaRPr lang="de-DE" sz="1400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515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7" r="16278"/>
          <a:stretch/>
        </p:blipFill>
        <p:spPr>
          <a:xfrm>
            <a:off x="251520" y="1772816"/>
            <a:ext cx="4193906" cy="4104456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716016" y="4509120"/>
            <a:ext cx="4104456" cy="13681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5148064" y="2924944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DS/o, </a:t>
            </a:r>
            <a:r>
              <a:rPr lang="de-DE" dirty="0" err="1"/>
              <a:t>old</a:t>
            </a:r>
            <a:r>
              <a:rPr lang="de-DE" dirty="0"/>
              <a:t> VS/Ka (VS/KS)</a:t>
            </a:r>
          </a:p>
          <a:p>
            <a:r>
              <a:rPr lang="de-DE" dirty="0"/>
              <a:t>Tank </a:t>
            </a:r>
            <a:r>
              <a:rPr lang="de-DE" dirty="0" err="1"/>
              <a:t>farm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845720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4784"/>
            <a:ext cx="3759882" cy="5013176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427984" y="4235092"/>
            <a:ext cx="4402832" cy="2232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VS/KS</a:t>
            </a: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Tank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farm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509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4668011" cy="3501008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5436096" y="242088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RG-</a:t>
            </a:r>
            <a:r>
              <a:rPr lang="de-DE" dirty="0" err="1"/>
              <a:t>Det</a:t>
            </a:r>
            <a:r>
              <a:rPr lang="de-DE" dirty="0"/>
              <a:t>.</a:t>
            </a:r>
          </a:p>
          <a:p>
            <a:r>
              <a:rPr lang="de-DE" dirty="0"/>
              <a:t>Gas </a:t>
            </a:r>
            <a:r>
              <a:rPr lang="de-DE" dirty="0" err="1"/>
              <a:t>analyzer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079492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4784"/>
            <a:ext cx="3960598" cy="4941168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644008" y="4189842"/>
            <a:ext cx="4092280" cy="2232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RV/N</a:t>
            </a: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Degassing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system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of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 tank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ships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10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139" y="1268760"/>
            <a:ext cx="5154149" cy="3865612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969368" y="5206380"/>
            <a:ext cx="4402832" cy="1390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RV/N,</a:t>
            </a: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W</a:t>
            </a: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aste gas </a:t>
            </a: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treatment</a:t>
            </a: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668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2208BE2-F41D-4D88-945A-54B062ECA5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1086" y="1385218"/>
            <a:ext cx="5472608" cy="408756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99D9A4-0C22-4A45-B9F9-1BB364460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104" y="692696"/>
            <a:ext cx="2088232" cy="1390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Old RV/D2 </a:t>
            </a:r>
          </a:p>
        </p:txBody>
      </p:sp>
    </p:spTree>
    <p:extLst>
      <p:ext uri="{BB962C8B-B14F-4D97-AF65-F5344CB8AC3E}">
        <p14:creationId xmlns:p14="http://schemas.microsoft.com/office/powerpoint/2010/main" val="410739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E7A921BD-0EFF-4E4E-827D-8EE2041E75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77105"/>
            <a:ext cx="6612227" cy="495917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988B9294-1116-4EC8-976B-058728ADD8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26" b="19551"/>
          <a:stretch/>
        </p:blipFill>
        <p:spPr>
          <a:xfrm>
            <a:off x="4932040" y="401776"/>
            <a:ext cx="3851920" cy="302722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4780D0-4D62-4601-9EE0-EB81A9FB2B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8607" y="3861048"/>
            <a:ext cx="1906160" cy="886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VS/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cont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.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Rail tank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car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183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D600068F-C395-4E40-9964-0EA5192964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20688"/>
            <a:ext cx="3759882" cy="501317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E906D2B-B750-4016-87F0-0CC7C36FF7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184" y="1412776"/>
            <a:ext cx="1906160" cy="886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VD/o3</a:t>
            </a:r>
            <a:r>
              <a:rPr lang="de-DE" sz="1400" kern="0" noProof="0" dirty="0">
                <a:solidFill>
                  <a:srgbClr val="000000"/>
                </a:solidFill>
                <a:latin typeface="Arial"/>
              </a:rPr>
              <a:t> + EFA</a:t>
            </a:r>
            <a:endParaRPr lang="de-DE" sz="1400" kern="0" dirty="0">
              <a:solidFill>
                <a:srgbClr val="000000"/>
              </a:solidFill>
              <a:latin typeface="Arial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Chemical</a:t>
            </a:r>
            <a:r>
              <a:rPr kumimoji="0" lang="de-DE" sz="14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de-DE" sz="1400" b="0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industry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103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67AF672-8616-4BD8-874C-5044E0B554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01"/>
          <a:stretch/>
        </p:blipFill>
        <p:spPr>
          <a:xfrm>
            <a:off x="1043608" y="692696"/>
            <a:ext cx="5143500" cy="515719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8DD5F4-850A-4ECA-AADB-1B08E1E9D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216" y="1484784"/>
            <a:ext cx="2016224" cy="886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noProof="0" dirty="0">
                <a:solidFill>
                  <a:srgbClr val="000000"/>
                </a:solidFill>
                <a:latin typeface="Arial"/>
              </a:rPr>
              <a:t>RV/N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Exhaust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 gas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treatment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972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75419"/>
            <a:ext cx="9144000" cy="490537"/>
          </a:xfrm>
          <a:noFill/>
        </p:spPr>
        <p:txBody>
          <a:bodyPr/>
          <a:lstStyle/>
          <a:p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Protection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tanks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above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ground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b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explosion-proof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without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endurance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burning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proof</a:t>
            </a:r>
            <a:endParaRPr lang="de-DE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242992" y="1340768"/>
            <a:ext cx="2901008" cy="38164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1500" dirty="0"/>
              <a:t> </a:t>
            </a:r>
            <a:r>
              <a:rPr lang="de-DE" sz="1500" b="1" dirty="0"/>
              <a:t>In – and </a:t>
            </a:r>
            <a:r>
              <a:rPr lang="de-DE" sz="1500" b="1" dirty="0" err="1"/>
              <a:t>outbreathing</a:t>
            </a:r>
            <a:r>
              <a:rPr lang="de-DE" sz="1500" b="1" dirty="0"/>
              <a:t>:</a:t>
            </a:r>
            <a:r>
              <a:rPr lang="de-DE" sz="1500" dirty="0"/>
              <a:t> </a:t>
            </a:r>
          </a:p>
          <a:p>
            <a:pPr marL="0" indent="0">
              <a:buNone/>
            </a:pPr>
            <a:r>
              <a:rPr lang="de-DE" sz="1500" dirty="0"/>
              <a:t>Deflagration </a:t>
            </a:r>
            <a:r>
              <a:rPr lang="de-DE" sz="1500" dirty="0" err="1"/>
              <a:t>proof</a:t>
            </a:r>
            <a:r>
              <a:rPr lang="de-DE" sz="1500" dirty="0"/>
              <a:t> </a:t>
            </a:r>
            <a:r>
              <a:rPr lang="de-DE" sz="1500" dirty="0" err="1"/>
              <a:t>Pressure</a:t>
            </a:r>
            <a:r>
              <a:rPr lang="de-DE" sz="1500" dirty="0"/>
              <a:t> and Vacuum Relief Valve  </a:t>
            </a:r>
          </a:p>
          <a:p>
            <a:pPr marL="0" indent="0">
              <a:buNone/>
            </a:pPr>
            <a:r>
              <a:rPr lang="de-DE" sz="1500" dirty="0"/>
              <a:t>KITO</a:t>
            </a:r>
            <a:r>
              <a:rPr lang="de-DE" sz="1500" baseline="30000" dirty="0"/>
              <a:t>®</a:t>
            </a:r>
            <a:r>
              <a:rPr lang="de-DE" sz="1500" dirty="0"/>
              <a:t> VD/AE-…-IIB3 (E 20 N)</a:t>
            </a:r>
          </a:p>
          <a:p>
            <a:pPr marL="0" indent="0">
              <a:buNone/>
            </a:pPr>
            <a:r>
              <a:rPr lang="de-DE" sz="1500" b="1" dirty="0"/>
              <a:t>Emergency </a:t>
            </a:r>
            <a:r>
              <a:rPr lang="de-DE" sz="1500" b="1" dirty="0" err="1"/>
              <a:t>venting</a:t>
            </a:r>
            <a:r>
              <a:rPr lang="de-DE" sz="1500" b="1" dirty="0"/>
              <a:t>: </a:t>
            </a:r>
          </a:p>
          <a:p>
            <a:pPr marL="0" indent="0">
              <a:buNone/>
            </a:pPr>
            <a:r>
              <a:rPr lang="de-DE" sz="1500" dirty="0" err="1"/>
              <a:t>Pressure</a:t>
            </a:r>
            <a:r>
              <a:rPr lang="de-DE" sz="1500" dirty="0"/>
              <a:t> Relief Valve </a:t>
            </a:r>
          </a:p>
          <a:p>
            <a:pPr marL="0" indent="0">
              <a:buNone/>
            </a:pPr>
            <a:r>
              <a:rPr lang="de-DE" sz="1500" dirty="0"/>
              <a:t>KITO</a:t>
            </a:r>
            <a:r>
              <a:rPr lang="de-DE" sz="1500" baseline="30000" dirty="0"/>
              <a:t>®</a:t>
            </a:r>
            <a:r>
              <a:rPr lang="de-DE" sz="1500" dirty="0"/>
              <a:t> EV/o-… (C 10.1.N) </a:t>
            </a:r>
          </a:p>
          <a:p>
            <a:pPr marL="0" indent="0">
              <a:buNone/>
            </a:pPr>
            <a:r>
              <a:rPr lang="de-DE" sz="1500" dirty="0"/>
              <a:t>(Fire </a:t>
            </a:r>
            <a:r>
              <a:rPr lang="de-DE" sz="1500" dirty="0" err="1"/>
              <a:t>case</a:t>
            </a:r>
            <a:r>
              <a:rPr lang="de-DE" sz="1500" dirty="0"/>
              <a:t>)</a:t>
            </a:r>
          </a:p>
          <a:p>
            <a:pPr marL="0" indent="0">
              <a:buNone/>
            </a:pPr>
            <a:r>
              <a:rPr lang="de-DE" sz="1200" dirty="0"/>
              <a:t> </a:t>
            </a:r>
          </a:p>
          <a:p>
            <a:pPr marL="0" indent="0">
              <a:buNone/>
            </a:pPr>
            <a:r>
              <a:rPr lang="de-DE" sz="1500" b="1" dirty="0" err="1"/>
              <a:t>Protection</a:t>
            </a:r>
            <a:r>
              <a:rPr lang="de-DE" sz="1500" b="1" dirty="0"/>
              <a:t> </a:t>
            </a:r>
            <a:r>
              <a:rPr lang="de-DE" sz="1500" b="1" dirty="0" err="1"/>
              <a:t>of</a:t>
            </a:r>
            <a:r>
              <a:rPr lang="de-DE" sz="1500" b="1" dirty="0"/>
              <a:t> </a:t>
            </a:r>
            <a:r>
              <a:rPr lang="de-DE" sz="1500" b="1" dirty="0" err="1"/>
              <a:t>flammable</a:t>
            </a:r>
            <a:r>
              <a:rPr lang="de-DE" sz="1500" b="1" dirty="0"/>
              <a:t> </a:t>
            </a:r>
            <a:r>
              <a:rPr lang="de-DE" sz="1500" b="1" dirty="0" err="1"/>
              <a:t>liquids</a:t>
            </a:r>
            <a:r>
              <a:rPr lang="de-DE" sz="1500" b="1" dirty="0"/>
              <a:t> :</a:t>
            </a:r>
          </a:p>
          <a:p>
            <a:pPr marL="0" indent="0">
              <a:buNone/>
            </a:pPr>
            <a:r>
              <a:rPr lang="de-DE" sz="1200" dirty="0"/>
              <a:t>•</a:t>
            </a:r>
            <a:r>
              <a:rPr lang="de-DE" sz="1400" dirty="0" err="1"/>
              <a:t>For</a:t>
            </a:r>
            <a:r>
              <a:rPr lang="de-DE" sz="1400" dirty="0"/>
              <a:t> </a:t>
            </a:r>
            <a:r>
              <a:rPr lang="de-DE" sz="1400" dirty="0" err="1"/>
              <a:t>liquids</a:t>
            </a:r>
            <a:r>
              <a:rPr lang="de-DE" sz="1400" dirty="0"/>
              <a:t> </a:t>
            </a:r>
            <a:r>
              <a:rPr lang="de-DE" sz="1400" dirty="0" err="1"/>
              <a:t>with</a:t>
            </a:r>
            <a:r>
              <a:rPr lang="de-DE" sz="1400" dirty="0"/>
              <a:t> </a:t>
            </a:r>
            <a:r>
              <a:rPr lang="de-DE" sz="1400" dirty="0" err="1"/>
              <a:t>flashpoint</a:t>
            </a:r>
            <a:r>
              <a:rPr lang="de-DE" sz="1400" dirty="0"/>
              <a:t> </a:t>
            </a:r>
          </a:p>
          <a:p>
            <a:pPr marL="0" indent="0">
              <a:buNone/>
            </a:pPr>
            <a:r>
              <a:rPr lang="de-DE" sz="1400" dirty="0"/>
              <a:t>  &lt; 60 °C/-140 °F </a:t>
            </a:r>
          </a:p>
          <a:p>
            <a:pPr marL="0" indent="0">
              <a:buNone/>
            </a:pPr>
            <a:r>
              <a:rPr lang="de-DE" sz="1400" dirty="0"/>
              <a:t>(API 2000 / ISO 28300)</a:t>
            </a:r>
          </a:p>
          <a:p>
            <a:endParaRPr lang="de-DE" dirty="0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700808"/>
            <a:ext cx="6235397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97073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8CBA1A9-E7B8-4018-84CD-5656F8CF1B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4664"/>
            <a:ext cx="7020272" cy="526520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466E847-822E-4139-8423-4B9F514CA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5813884"/>
            <a:ext cx="2736304" cy="783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noProof="0" dirty="0">
                <a:solidFill>
                  <a:srgbClr val="000000"/>
                </a:solidFill>
                <a:latin typeface="Arial"/>
              </a:rPr>
              <a:t>Old </a:t>
            </a:r>
            <a:r>
              <a:rPr lang="de-DE" sz="1400" kern="0" noProof="0" dirty="0" err="1">
                <a:solidFill>
                  <a:srgbClr val="000000"/>
                </a:solidFill>
                <a:latin typeface="Arial"/>
              </a:rPr>
              <a:t>Rw</a:t>
            </a:r>
            <a:r>
              <a:rPr lang="de-DE" sz="1400" kern="0" noProof="0" dirty="0">
                <a:solidFill>
                  <a:srgbClr val="000000"/>
                </a:solidFill>
                <a:latin typeface="Arial"/>
              </a:rPr>
              <a:t>/</a:t>
            </a:r>
            <a:r>
              <a:rPr lang="de-DE" sz="1400" kern="0" noProof="0" dirty="0" err="1">
                <a:solidFill>
                  <a:srgbClr val="000000"/>
                </a:solidFill>
                <a:latin typeface="Arial"/>
              </a:rPr>
              <a:t>Tg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 + Old DS/Ka,</a:t>
            </a: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Refinery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468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475918B-6B12-445C-B1A0-D6F4FA2EE5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980728"/>
            <a:ext cx="5340085" cy="400506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3A4E10-9C71-4829-B466-B6BB0278D6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9632" y="5229200"/>
            <a:ext cx="1906160" cy="783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noProof="0" dirty="0">
                <a:solidFill>
                  <a:srgbClr val="000000"/>
                </a:solidFill>
                <a:latin typeface="Arial"/>
              </a:rPr>
              <a:t>Old </a:t>
            </a:r>
            <a:r>
              <a:rPr lang="de-DE" sz="1400" kern="0" noProof="0" dirty="0" err="1">
                <a:solidFill>
                  <a:srgbClr val="000000"/>
                </a:solidFill>
                <a:latin typeface="Arial"/>
              </a:rPr>
              <a:t>Rd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/T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84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E4DCC84-8362-4F38-8724-602FA74295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82" r="8536"/>
          <a:stretch/>
        </p:blipFill>
        <p:spPr>
          <a:xfrm>
            <a:off x="467544" y="476672"/>
            <a:ext cx="6552728" cy="450912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CA16847-64D2-4800-B646-07EB24858D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140968"/>
            <a:ext cx="2679762" cy="357301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25C3F056-B7A9-4B3E-9EC3-CFC6EE2A1B4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8" t="51050" r="45275"/>
          <a:stretch/>
        </p:blipFill>
        <p:spPr>
          <a:xfrm>
            <a:off x="5903640" y="2697947"/>
            <a:ext cx="3240360" cy="3356992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6B35AE30-462E-469E-9AA2-9FEF920E43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9833" y="5301208"/>
            <a:ext cx="1948271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Old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Rd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/T + VD/TA-1</a:t>
            </a:r>
          </a:p>
        </p:txBody>
      </p:sp>
    </p:spTree>
    <p:extLst>
      <p:ext uri="{BB962C8B-B14F-4D97-AF65-F5344CB8AC3E}">
        <p14:creationId xmlns:p14="http://schemas.microsoft.com/office/powerpoint/2010/main" val="372980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6112803C-0C3E-408D-B3B6-1BC6C2AAC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60648"/>
            <a:ext cx="5201920" cy="390144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E2F4F469-861F-4497-8E8C-03782B1BA0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96" y="260648"/>
            <a:ext cx="3312368" cy="248427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05FDC7-A391-44D8-BF08-0634F4FD23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059" y="3501008"/>
            <a:ext cx="1760171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DS/M</a:t>
            </a: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Tank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farm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667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72816"/>
            <a:ext cx="5628117" cy="4221088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6124197" y="1700808"/>
            <a:ext cx="2408243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BEH/M,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electrical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heated</a:t>
            </a:r>
            <a:endParaRPr lang="de-DE" sz="1400" kern="0" dirty="0">
              <a:solidFill>
                <a:srgbClr val="000000"/>
              </a:solidFill>
              <a:latin typeface="Arial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Biogas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digester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956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3" r="17640"/>
          <a:stretch/>
        </p:blipFill>
        <p:spPr>
          <a:xfrm>
            <a:off x="521312" y="908720"/>
            <a:ext cx="4122696" cy="4896544"/>
          </a:xfrm>
          <a:prstGeom prst="rect">
            <a:avLst/>
          </a:prstGeom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860032" y="3933056"/>
            <a:ext cx="2448272" cy="864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VS/KS, </a:t>
            </a: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electrical</a:t>
            </a: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de-DE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heated</a:t>
            </a: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</a:t>
            </a: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Tank 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farm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161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07C3C3B-A16B-4EC1-9F29-CAE520DA5D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76672"/>
            <a:ext cx="6120680" cy="5632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18956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F28A47DC-A7D7-41AD-A4D2-9239C2F5F0D9}"/>
              </a:ext>
            </a:extLst>
          </p:cNvPr>
          <p:cNvSpPr txBox="1"/>
          <p:nvPr/>
        </p:nvSpPr>
        <p:spPr>
          <a:xfrm>
            <a:off x="119749" y="1844824"/>
            <a:ext cx="89289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Tx/>
              <a:buChar char="-"/>
            </a:pPr>
            <a:r>
              <a:rPr lang="de-DE" sz="2800" b="1" dirty="0" err="1"/>
              <a:t>What</a:t>
            </a:r>
            <a:r>
              <a:rPr lang="de-DE" sz="2800" b="1" dirty="0"/>
              <a:t> </a:t>
            </a:r>
            <a:r>
              <a:rPr lang="de-DE" sz="2800" b="1" dirty="0" err="1"/>
              <a:t>kind</a:t>
            </a:r>
            <a:r>
              <a:rPr lang="de-DE" sz="2800" b="1" dirty="0"/>
              <a:t> </a:t>
            </a:r>
            <a:r>
              <a:rPr lang="de-DE" sz="2800" b="1" dirty="0" err="1"/>
              <a:t>of</a:t>
            </a:r>
            <a:r>
              <a:rPr lang="de-DE" sz="2800" b="1" dirty="0"/>
              <a:t> </a:t>
            </a:r>
            <a:r>
              <a:rPr lang="de-DE" sz="2800" b="1" dirty="0" err="1"/>
              <a:t>devices</a:t>
            </a:r>
            <a:r>
              <a:rPr lang="de-DE" sz="2800" b="1" dirty="0"/>
              <a:t>, </a:t>
            </a:r>
            <a:r>
              <a:rPr lang="de-DE" sz="2800" b="1" dirty="0" err="1"/>
              <a:t>which</a:t>
            </a:r>
            <a:r>
              <a:rPr lang="de-DE" sz="2800" b="1" dirty="0"/>
              <a:t> </a:t>
            </a:r>
            <a:r>
              <a:rPr lang="de-DE" sz="2800" b="1" dirty="0" err="1"/>
              <a:t>we</a:t>
            </a:r>
            <a:r>
              <a:rPr lang="de-DE" sz="2800" b="1" dirty="0"/>
              <a:t> </a:t>
            </a:r>
            <a:r>
              <a:rPr lang="de-DE" sz="2800" b="1" dirty="0" err="1"/>
              <a:t>don´t</a:t>
            </a:r>
            <a:r>
              <a:rPr lang="de-DE" sz="2800" b="1" dirty="0"/>
              <a:t> </a:t>
            </a:r>
            <a:r>
              <a:rPr lang="de-DE" sz="2800" b="1" dirty="0" err="1"/>
              <a:t>have</a:t>
            </a:r>
            <a:r>
              <a:rPr lang="de-DE" sz="2800" b="1" dirty="0"/>
              <a:t>, do </a:t>
            </a:r>
            <a:r>
              <a:rPr lang="de-DE" sz="2800" b="1" dirty="0" err="1"/>
              <a:t>you</a:t>
            </a:r>
            <a:r>
              <a:rPr lang="de-DE" sz="2800" b="1" dirty="0"/>
              <a:t> </a:t>
            </a:r>
            <a:r>
              <a:rPr lang="de-DE" sz="2800" b="1" dirty="0" err="1"/>
              <a:t>need</a:t>
            </a:r>
            <a:r>
              <a:rPr lang="de-DE" sz="2800" b="1" dirty="0"/>
              <a:t> in </a:t>
            </a:r>
            <a:r>
              <a:rPr lang="de-DE" sz="2800" b="1" dirty="0" err="1"/>
              <a:t>your</a:t>
            </a:r>
            <a:r>
              <a:rPr lang="de-DE" sz="2800" b="1" dirty="0"/>
              <a:t> </a:t>
            </a:r>
            <a:r>
              <a:rPr lang="de-DE" sz="2800" b="1" dirty="0" err="1"/>
              <a:t>market</a:t>
            </a:r>
            <a:r>
              <a:rPr lang="de-DE" sz="2800" b="1" dirty="0"/>
              <a:t>?</a:t>
            </a:r>
          </a:p>
          <a:p>
            <a:pPr marL="457200" indent="-457200" algn="ctr">
              <a:buFontTx/>
              <a:buChar char="-"/>
            </a:pPr>
            <a:endParaRPr lang="de-DE" sz="2800" b="1" dirty="0"/>
          </a:p>
          <a:p>
            <a:pPr marL="457200" indent="-457200" algn="ctr">
              <a:buFontTx/>
              <a:buChar char="-"/>
            </a:pPr>
            <a:r>
              <a:rPr lang="de-DE" sz="2800" b="1" dirty="0"/>
              <a:t>Do </a:t>
            </a:r>
            <a:r>
              <a:rPr lang="de-DE" sz="2800" b="1" dirty="0" err="1"/>
              <a:t>you</a:t>
            </a:r>
            <a:r>
              <a:rPr lang="de-DE" sz="2800" b="1" dirty="0"/>
              <a:t> </a:t>
            </a:r>
            <a:r>
              <a:rPr lang="de-DE" sz="2800" b="1" dirty="0" err="1"/>
              <a:t>have</a:t>
            </a:r>
            <a:r>
              <a:rPr lang="de-DE" sz="2800" b="1" dirty="0"/>
              <a:t> </a:t>
            </a:r>
            <a:r>
              <a:rPr lang="de-DE" sz="2800" b="1" dirty="0" err="1"/>
              <a:t>special</a:t>
            </a:r>
            <a:r>
              <a:rPr lang="de-DE" sz="2800" b="1" dirty="0"/>
              <a:t> </a:t>
            </a:r>
            <a:r>
              <a:rPr lang="de-DE" sz="2800" b="1" dirty="0" err="1"/>
              <a:t>requirements</a:t>
            </a:r>
            <a:r>
              <a:rPr lang="de-DE" sz="2800" b="1" dirty="0"/>
              <a:t>?</a:t>
            </a:r>
          </a:p>
          <a:p>
            <a:pPr marL="457200" indent="-457200" algn="ctr">
              <a:buFontTx/>
              <a:buChar char="-"/>
            </a:pPr>
            <a:endParaRPr lang="de-DE" sz="2800" b="1" dirty="0"/>
          </a:p>
          <a:p>
            <a:pPr marL="457200" indent="-457200" algn="ctr">
              <a:buFontTx/>
              <a:buChar char="-"/>
            </a:pPr>
            <a:r>
              <a:rPr lang="de-DE" sz="2800" b="1" dirty="0" err="1"/>
              <a:t>What</a:t>
            </a:r>
            <a:r>
              <a:rPr lang="de-DE" sz="2800" b="1" dirty="0"/>
              <a:t> </a:t>
            </a:r>
            <a:r>
              <a:rPr lang="de-DE" sz="2800" b="1" dirty="0" err="1"/>
              <a:t>can</a:t>
            </a:r>
            <a:r>
              <a:rPr lang="de-DE" sz="2800" b="1" dirty="0"/>
              <a:t> </a:t>
            </a:r>
            <a:r>
              <a:rPr lang="de-DE" sz="2800" b="1" dirty="0" err="1"/>
              <a:t>we</a:t>
            </a:r>
            <a:r>
              <a:rPr lang="de-DE" sz="2800" b="1" dirty="0"/>
              <a:t> do </a:t>
            </a:r>
            <a:r>
              <a:rPr lang="de-DE" sz="2800" b="1" dirty="0" err="1"/>
              <a:t>to</a:t>
            </a:r>
            <a:r>
              <a:rPr lang="de-DE" sz="2800" b="1" dirty="0"/>
              <a:t> </a:t>
            </a:r>
            <a:r>
              <a:rPr lang="de-DE" sz="2800" b="1" dirty="0" err="1"/>
              <a:t>support</a:t>
            </a:r>
            <a:r>
              <a:rPr lang="de-DE" sz="2800" b="1" dirty="0"/>
              <a:t> </a:t>
            </a:r>
            <a:r>
              <a:rPr lang="de-DE" sz="2800" b="1" dirty="0" err="1"/>
              <a:t>you</a:t>
            </a:r>
            <a:r>
              <a:rPr lang="de-DE" sz="2800" b="1" dirty="0"/>
              <a:t>?</a:t>
            </a:r>
          </a:p>
          <a:p>
            <a:pPr marL="457200" indent="-457200" algn="ctr">
              <a:buFontTx/>
              <a:buChar char="-"/>
            </a:pPr>
            <a:endParaRPr lang="de-DE" sz="2800" b="1" dirty="0"/>
          </a:p>
          <a:p>
            <a:pPr algn="ctr"/>
            <a:r>
              <a:rPr lang="de-DE" sz="2800" b="1" dirty="0"/>
              <a:t>- Problems </a:t>
            </a:r>
            <a:r>
              <a:rPr lang="de-DE" sz="2800" b="1" dirty="0" err="1"/>
              <a:t>with</a:t>
            </a:r>
            <a:r>
              <a:rPr lang="de-DE" sz="2800" b="1" dirty="0"/>
              <a:t> KITO</a:t>
            </a:r>
            <a:r>
              <a:rPr lang="de-DE" sz="2800" b="1" baseline="30000" dirty="0"/>
              <a:t>®</a:t>
            </a:r>
            <a:r>
              <a:rPr lang="de-DE" sz="28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67321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490537"/>
          </a:xfrm>
          <a:noFill/>
        </p:spPr>
        <p:txBody>
          <a:bodyPr/>
          <a:lstStyle/>
          <a:p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Protection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tanks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above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ground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none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flammable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liquids</a:t>
            </a:r>
            <a:endParaRPr lang="de-DE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6246582" cy="4489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01CC8CC4-8EA8-4288-8962-ACB2D961C73C}"/>
              </a:ext>
            </a:extLst>
          </p:cNvPr>
          <p:cNvSpPr txBox="1"/>
          <p:nvPr/>
        </p:nvSpPr>
        <p:spPr>
          <a:xfrm>
            <a:off x="6444208" y="2459504"/>
            <a:ext cx="2376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Venting and breathing: </a:t>
            </a:r>
          </a:p>
          <a:p>
            <a:r>
              <a:rPr lang="en-US" sz="1500" dirty="0"/>
              <a:t>Pressure and vacuum relief valve KITO</a:t>
            </a:r>
            <a:r>
              <a:rPr lang="en-US" sz="1500" baseline="30000" dirty="0"/>
              <a:t>®</a:t>
            </a:r>
            <a:r>
              <a:rPr lang="en-US" sz="1500" dirty="0"/>
              <a:t> VD/</a:t>
            </a:r>
            <a:r>
              <a:rPr lang="en-US" sz="1500" dirty="0" err="1"/>
              <a:t>oG</a:t>
            </a:r>
            <a:r>
              <a:rPr lang="en-US" sz="1500" dirty="0"/>
              <a:t>-…</a:t>
            </a:r>
          </a:p>
          <a:p>
            <a:r>
              <a:rPr lang="en-US" sz="1500" dirty="0"/>
              <a:t> (E 21 N)</a:t>
            </a:r>
            <a:endParaRPr lang="de-DE" sz="1500" dirty="0"/>
          </a:p>
          <a:p>
            <a:r>
              <a:rPr lang="en-US" sz="1500" b="1" dirty="0"/>
              <a:t>Emergency venting: </a:t>
            </a:r>
            <a:r>
              <a:rPr lang="en-US" sz="1500" dirty="0"/>
              <a:t>Pressure relief valve </a:t>
            </a:r>
          </a:p>
          <a:p>
            <a:r>
              <a:rPr lang="en-US" sz="1500" dirty="0"/>
              <a:t>KITO</a:t>
            </a:r>
            <a:r>
              <a:rPr lang="en-US" sz="1500" baseline="30000" dirty="0"/>
              <a:t>®</a:t>
            </a:r>
            <a:r>
              <a:rPr lang="en-US" sz="1500" dirty="0"/>
              <a:t> EV/o-… </a:t>
            </a:r>
            <a:r>
              <a:rPr lang="de-DE" sz="1500" dirty="0"/>
              <a:t>(C 10.1.N)  (</a:t>
            </a:r>
            <a:r>
              <a:rPr lang="de-DE" sz="1500" dirty="0" err="1"/>
              <a:t>fire</a:t>
            </a:r>
            <a:r>
              <a:rPr lang="de-DE" sz="1500" dirty="0"/>
              <a:t> </a:t>
            </a:r>
            <a:r>
              <a:rPr lang="de-DE" sz="1500" dirty="0" err="1"/>
              <a:t>case</a:t>
            </a:r>
            <a:r>
              <a:rPr lang="de-DE" sz="15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7313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protection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tanks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above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ground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–</a:t>
            </a:r>
            <a:b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KITO</a:t>
            </a:r>
            <a:r>
              <a:rPr lang="de-DE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flame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arrester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devices</a:t>
            </a:r>
            <a:endParaRPr lang="de-DE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845F1E58-5250-466C-A7E4-583B2F16DE0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87624" y="1124744"/>
            <a:ext cx="7056783" cy="512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09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23759C9B-38FC-41C4-826B-223CBA9E45E7}"/>
              </a:ext>
            </a:extLst>
          </p:cNvPr>
          <p:cNvSpPr/>
          <p:nvPr/>
        </p:nvSpPr>
        <p:spPr>
          <a:xfrm>
            <a:off x="971600" y="764704"/>
            <a:ext cx="7056784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990600" algn="l"/>
              </a:tabLst>
            </a:pPr>
            <a:r>
              <a:rPr lang="en-US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Suction and filling line :</a:t>
            </a:r>
            <a:endParaRPr lang="de-DE" sz="15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Uni-directional end-of-line liquid detonation flame arrester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FL/IN-...-IIB3 (G 14 N)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Uni-directional in-line detonation flame arrester, short-time burning proof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FD4-Det4-IIB1-…-1,2 (G 19.3 N) 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990600" algn="l"/>
              </a:tabLst>
            </a:pPr>
            <a:r>
              <a:rPr lang="en-US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Armatures for ventilation / exhaust air / gas compensation / N2- overlaying:</a:t>
            </a:r>
            <a:endParaRPr lang="de-DE" sz="15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Deflagration proof vacuum relief valve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VS/o-… (D 12 N)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Bi-directional in-line detonation flame arrester, short-time burning proof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EFA-Det4-IIA-…/…-1,2 (G 22 N)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990600" algn="l"/>
              </a:tabLst>
            </a:pPr>
            <a:r>
              <a:rPr lang="de-DE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Inline </a:t>
            </a:r>
            <a:r>
              <a:rPr lang="de-DE" sz="1500" b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devices</a:t>
            </a:r>
            <a:r>
              <a:rPr lang="de-DE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pPr>
              <a:spcAft>
                <a:spcPts val="0"/>
              </a:spcAft>
              <a:tabLst>
                <a:tab pos="990600" algn="l"/>
              </a:tabLst>
            </a:pPr>
            <a:r>
              <a:rPr lang="de-DE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In-line pressure and vacuum relief valve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VD/o3-… </a:t>
            </a:r>
            <a:r>
              <a:rPr lang="de-DE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(F 18 N)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In-line pressure and vacuum relief valve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VD/T-… </a:t>
            </a:r>
            <a:r>
              <a:rPr lang="de-DE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(F 33 N)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In-line pressure and vacuum relief valve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VD/T3-… </a:t>
            </a:r>
            <a:r>
              <a:rPr lang="de-DE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(F 37 N)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In-line pressure or vacuum relief valve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VL/TA-… </a:t>
            </a:r>
            <a:r>
              <a:rPr lang="de-DE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(F 50 N)</a:t>
            </a:r>
          </a:p>
        </p:txBody>
      </p:sp>
    </p:spTree>
    <p:extLst>
      <p:ext uri="{BB962C8B-B14F-4D97-AF65-F5344CB8AC3E}">
        <p14:creationId xmlns:p14="http://schemas.microsoft.com/office/powerpoint/2010/main" val="373485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90537"/>
          </a:xfrm>
          <a:noFill/>
        </p:spPr>
        <p:txBody>
          <a:bodyPr/>
          <a:lstStyle/>
          <a:p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Protection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underground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tanks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39C88CFB-BF0C-4E3E-B708-055CEC17872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9973" y="908720"/>
            <a:ext cx="7844053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714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7D5E2424-D51F-477B-B270-D23802C34551}"/>
              </a:ext>
            </a:extLst>
          </p:cNvPr>
          <p:cNvSpPr txBox="1"/>
          <p:nvPr/>
        </p:nvSpPr>
        <p:spPr>
          <a:xfrm>
            <a:off x="971600" y="692696"/>
            <a:ext cx="679504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tabLst>
                <a:tab pos="1260475" algn="l"/>
              </a:tabLst>
            </a:pPr>
            <a:r>
              <a:rPr lang="de-DE" sz="1500" b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Filling</a:t>
            </a:r>
            <a:r>
              <a:rPr lang="de-DE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500" b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pipe</a:t>
            </a:r>
            <a:r>
              <a:rPr lang="de-DE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Aft>
                <a:spcPts val="0"/>
              </a:spcAft>
              <a:tabLst>
                <a:tab pos="990600" algn="l"/>
              </a:tabLst>
            </a:pPr>
            <a:r>
              <a:rPr lang="de-DE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Uni-directional end-of-line liquid detonation flame arrester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FL/INO-...-IIB3 (G 14.1 N)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260475" algn="l"/>
              </a:tabLst>
            </a:pPr>
            <a:r>
              <a:rPr lang="de-DE" sz="1500" b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Breather</a:t>
            </a:r>
            <a:r>
              <a:rPr lang="de-DE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500" b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de-DE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500" b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filling</a:t>
            </a:r>
            <a:r>
              <a:rPr lang="de-DE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500" b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pipe</a:t>
            </a:r>
            <a:r>
              <a:rPr lang="de-DE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Aft>
                <a:spcPts val="0"/>
              </a:spcAft>
              <a:tabLst>
                <a:tab pos="1260475" algn="l"/>
              </a:tabLst>
            </a:pPr>
            <a:r>
              <a:rPr lang="de-DE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260475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Bi-directional in-line detonation flame arrester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FS-Det4-IIA-…-1,2 (G 30 N)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de-DE" sz="1500" b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Suction</a:t>
            </a:r>
            <a:r>
              <a:rPr lang="de-DE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500" b="1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pipe</a:t>
            </a:r>
            <a:r>
              <a:rPr lang="de-DE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Aft>
                <a:spcPts val="0"/>
              </a:spcAft>
              <a:tabLst>
                <a:tab pos="990600" algn="l"/>
              </a:tabLst>
            </a:pPr>
            <a:r>
              <a:rPr lang="de-DE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Detonation proof foot valve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NRV-...-IIB3 (G 12 N)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Uni-directional end-of-line liquid detonation flame arrester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FL/IN-...-IIB3 (G 14 N)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260475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990600" algn="l"/>
              </a:tabLst>
            </a:pPr>
            <a:r>
              <a:rPr lang="en-US" sz="15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Gas compensation pipe / venting and breather pipe:</a:t>
            </a:r>
            <a:endParaRPr lang="de-DE" sz="15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990600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0430" algn="l"/>
                <a:tab pos="990600" algn="l"/>
                <a:tab pos="1260475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Uni-directional in-line detonation flame arrester, short-time burning proof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FDN-Det4-IIA-…-1,2 (G 18.1 N) with or without Pressure and vacuum relief valve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VD/</a:t>
            </a:r>
            <a:r>
              <a:rPr lang="en-US" sz="15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oG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-… (E 21 N)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0430" algn="l"/>
                <a:tab pos="990600" algn="l"/>
                <a:tab pos="1260475" algn="l"/>
              </a:tabLst>
            </a:pP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Deflagration and endurance burning proof pressure and vacuum relief valve KITO</a:t>
            </a:r>
            <a:r>
              <a:rPr lang="en-US" sz="15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®</a:t>
            </a:r>
            <a:r>
              <a:rPr lang="en-US" sz="1500" dirty="0">
                <a:ea typeface="Times New Roman" panose="02020603050405020304" pitchFamily="18" charset="0"/>
                <a:cs typeface="Times New Roman" panose="02020603050405020304" pitchFamily="18" charset="0"/>
              </a:rPr>
              <a:t> VD/KS-IIA-…-K (E 13.1 N)</a:t>
            </a:r>
            <a:endParaRPr lang="de-DE" sz="15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580702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1107</Words>
  <Application>Microsoft Office PowerPoint</Application>
  <PresentationFormat>Bildschirmpräsentation (4:3)</PresentationFormat>
  <Paragraphs>311</Paragraphs>
  <Slides>47</Slides>
  <Notes>19</Notes>
  <HiddenSlides>5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47</vt:i4>
      </vt:variant>
    </vt:vector>
  </HeadingPairs>
  <TitlesOfParts>
    <vt:vector size="54" baseType="lpstr">
      <vt:lpstr>Arial</vt:lpstr>
      <vt:lpstr>Calibri</vt:lpstr>
      <vt:lpstr>Fira Sans</vt:lpstr>
      <vt:lpstr>Symbol</vt:lpstr>
      <vt:lpstr>Wingdings</vt:lpstr>
      <vt:lpstr>Wingdings 2</vt:lpstr>
      <vt:lpstr>Larissa</vt:lpstr>
      <vt:lpstr>PowerPoint-Präsentation</vt:lpstr>
      <vt:lpstr>PowerPoint-Präsentation</vt:lpstr>
      <vt:lpstr>Protection of tanks above ground –  endurance burning proof performance</vt:lpstr>
      <vt:lpstr>Protection of tanks above ground –  explosion-proof without endurance burning proof</vt:lpstr>
      <vt:lpstr>Protection of tanks above ground for none flammable liquids</vt:lpstr>
      <vt:lpstr>Example of protection of tanks above ground – KITO® flame arrester devices</vt:lpstr>
      <vt:lpstr>PowerPoint-Präsentation</vt:lpstr>
      <vt:lpstr>Protection of underground tanks</vt:lpstr>
      <vt:lpstr>PowerPoint-Präsentation</vt:lpstr>
      <vt:lpstr>Protection of external floating roof tanks</vt:lpstr>
      <vt:lpstr>Protection rail tank cars and road tanker</vt:lpstr>
      <vt:lpstr>Protection rail tank cars and road tanker</vt:lpstr>
      <vt:lpstr>Protection of ship loading stations</vt:lpstr>
      <vt:lpstr>Protection of a biogas plant</vt:lpstr>
      <vt:lpstr>Protection of a municipal waste water plant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Sascha Pineda</dc:creator>
  <cp:lastModifiedBy>Bosse, Philip</cp:lastModifiedBy>
  <cp:revision>134</cp:revision>
  <dcterms:created xsi:type="dcterms:W3CDTF">2017-10-02T08:34:48Z</dcterms:created>
  <dcterms:modified xsi:type="dcterms:W3CDTF">2019-08-29T08:52:08Z</dcterms:modified>
</cp:coreProperties>
</file>